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90" r:id="rId17"/>
    <p:sldId id="285" r:id="rId18"/>
    <p:sldId id="289" r:id="rId19"/>
    <p:sldId id="286" r:id="rId20"/>
    <p:sldId id="288"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05.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6.xml"/><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tags" Target="../tags/tag8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8.xml"/><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image" Target="../media/image1.png"/><Relationship Id="rId1" Type="http://schemas.openxmlformats.org/officeDocument/2006/relationships/tags" Target="../tags/tag8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image" Target="../media/image1.png"/><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4.xml"/><Relationship Id="rId2" Type="http://schemas.openxmlformats.org/officeDocument/2006/relationships/image" Target="../media/image1.png"/><Relationship Id="rId1" Type="http://schemas.openxmlformats.org/officeDocument/2006/relationships/tags" Target="../tags/tag9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6.xml"/><Relationship Id="rId2" Type="http://schemas.openxmlformats.org/officeDocument/2006/relationships/image" Target="../media/image1.png"/><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image" Target="../media/image1.png"/><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1.png"/><Relationship Id="rId1" Type="http://schemas.openxmlformats.org/officeDocument/2006/relationships/tags" Target="../tags/tag99.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1.png"/><Relationship Id="rId1" Type="http://schemas.openxmlformats.org/officeDocument/2006/relationships/tags" Target="../tags/tag10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1.png"/><Relationship Id="rId1" Type="http://schemas.openxmlformats.org/officeDocument/2006/relationships/tags" Target="../tags/tag10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1.png"/><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image" Target="../media/image2.jpeg"/><Relationship Id="rId3" Type="http://schemas.openxmlformats.org/officeDocument/2006/relationships/tags" Target="../tags/tag68.xml"/><Relationship Id="rId2" Type="http://schemas.openxmlformats.org/officeDocument/2006/relationships/image" Target="../media/image1.png"/><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image" Target="../media/image3.jpeg"/><Relationship Id="rId3" Type="http://schemas.openxmlformats.org/officeDocument/2006/relationships/tags" Target="../tags/tag71.xml"/><Relationship Id="rId2" Type="http://schemas.openxmlformats.org/officeDocument/2006/relationships/image" Target="../media/image1.png"/><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image" Target="../media/image4.jpeg"/><Relationship Id="rId3" Type="http://schemas.openxmlformats.org/officeDocument/2006/relationships/tags" Target="../tags/tag74.xml"/><Relationship Id="rId2" Type="http://schemas.openxmlformats.org/officeDocument/2006/relationships/image" Target="../media/image1.png"/><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image" Target="../media/image6.jpeg"/><Relationship Id="rId3" Type="http://schemas.openxmlformats.org/officeDocument/2006/relationships/tags" Target="../tags/tag79.xml"/><Relationship Id="rId2" Type="http://schemas.openxmlformats.org/officeDocument/2006/relationships/image" Target="../media/image1.png"/><Relationship Id="rId1" Type="http://schemas.openxmlformats.org/officeDocument/2006/relationships/tags" Target="../tags/tag78.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2.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4.xml"/><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2278380" y="227330"/>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Summary for last time</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5" name="文本框 4"/>
          <p:cNvSpPr txBox="1"/>
          <p:nvPr/>
        </p:nvSpPr>
        <p:spPr>
          <a:xfrm>
            <a:off x="692785" y="1069340"/>
            <a:ext cx="10602595" cy="5200650"/>
          </a:xfrm>
          <a:prstGeom prst="rect">
            <a:avLst/>
          </a:prstGeom>
          <a:noFill/>
        </p:spPr>
        <p:txBody>
          <a:bodyPr wrap="square" rtlCol="0" anchor="t">
            <a:spAutoFit/>
          </a:bodyPr>
          <a:p>
            <a:r>
              <a:rPr lang="zh-CN" altLang="en-US" sz="1600"/>
              <a:t>The </a:t>
            </a:r>
            <a:r>
              <a:rPr lang="zh-CN" altLang="en-US" sz="1600">
                <a:solidFill>
                  <a:srgbClr val="FF0000"/>
                </a:solidFill>
              </a:rPr>
              <a:t>DyNeMo</a:t>
            </a:r>
            <a:r>
              <a:rPr lang="zh-CN" altLang="en-US" sz="1600"/>
              <a:t> (Dynamic Network Modes) model is a </a:t>
            </a:r>
            <a:r>
              <a:rPr lang="zh-CN" altLang="en-US" sz="1600">
                <a:solidFill>
                  <a:srgbClr val="FF0000"/>
                </a:solidFill>
              </a:rPr>
              <a:t>generative model</a:t>
            </a:r>
            <a:r>
              <a:rPr lang="zh-CN" altLang="en-US" sz="1600"/>
              <a:t> </a:t>
            </a:r>
            <a:r>
              <a:rPr lang="en-US" altLang="zh-CN" sz="1600"/>
              <a:t>under </a:t>
            </a:r>
            <a:r>
              <a:rPr lang="zh-CN" altLang="en-US" sz="1600">
                <a:sym typeface="+mn-ea"/>
              </a:rPr>
              <a:t>Bayesian</a:t>
            </a:r>
            <a:r>
              <a:rPr lang="en-US" altLang="zh-CN" sz="1600">
                <a:sym typeface="+mn-ea"/>
              </a:rPr>
              <a:t> framework </a:t>
            </a:r>
            <a:r>
              <a:rPr lang="zh-CN" altLang="en-US" sz="1600"/>
              <a:t>designed for neuroimaging data analysis. It describes the </a:t>
            </a:r>
            <a:r>
              <a:rPr lang="zh-CN" altLang="en-US" sz="1600">
                <a:solidFill>
                  <a:srgbClr val="FF0000"/>
                </a:solidFill>
              </a:rPr>
              <a:t>time-varying statistical properties of time series data</a:t>
            </a:r>
            <a:r>
              <a:rPr lang="zh-CN" altLang="en-US" sz="1600"/>
              <a:t> by </a:t>
            </a:r>
            <a:r>
              <a:rPr lang="zh-CN" altLang="en-US" sz="1600">
                <a:solidFill>
                  <a:srgbClr val="FF0000"/>
                </a:solidFill>
              </a:rPr>
              <a:t>linearly mixing</a:t>
            </a:r>
            <a:r>
              <a:rPr lang="zh-CN" altLang="en-US" sz="1600"/>
              <a:t> a set of </a:t>
            </a:r>
            <a:r>
              <a:rPr lang="zh-CN" altLang="en-US" sz="1600">
                <a:solidFill>
                  <a:srgbClr val="FF0000"/>
                </a:solidFill>
              </a:rPr>
              <a:t>static spatial brain activity patterns</a:t>
            </a:r>
            <a:r>
              <a:rPr lang="zh-CN" altLang="en-US" sz="1600"/>
              <a:t>, known as </a:t>
            </a:r>
            <a:r>
              <a:rPr lang="zh-CN" altLang="en-US" sz="1600">
                <a:solidFill>
                  <a:srgbClr val="FF0000"/>
                </a:solidFill>
              </a:rPr>
              <a:t>modes</a:t>
            </a:r>
            <a:r>
              <a:rPr lang="en-US" altLang="zh-CN" sz="1600">
                <a:solidFill>
                  <a:srgbClr val="FF0000"/>
                </a:solidFill>
              </a:rPr>
              <a:t>(</a:t>
            </a:r>
            <a:r>
              <a:rPr lang="en-US" altLang="zh-CN" sz="1600" i="1">
                <a:solidFill>
                  <a:srgbClr val="FF0000"/>
                </a:solidFill>
              </a:rPr>
              <a:t>μ</a:t>
            </a:r>
            <a:r>
              <a:rPr lang="en-US" altLang="zh-CN" sz="1600">
                <a:solidFill>
                  <a:srgbClr val="FF0000"/>
                </a:solidFill>
              </a:rPr>
              <a:t>,</a:t>
            </a:r>
            <a:r>
              <a:rPr lang="en-US" altLang="zh-CN" sz="1600" i="1">
                <a:solidFill>
                  <a:srgbClr val="FF0000"/>
                </a:solidFill>
              </a:rPr>
              <a:t> D</a:t>
            </a:r>
            <a:r>
              <a:rPr lang="en-US" altLang="zh-CN" sz="1600">
                <a:solidFill>
                  <a:srgbClr val="FF0000"/>
                </a:solidFill>
              </a:rPr>
              <a:t>)</a:t>
            </a:r>
            <a:r>
              <a:rPr lang="zh-CN" altLang="en-US" sz="1600"/>
              <a:t>. The modes are static, but </a:t>
            </a:r>
            <a:r>
              <a:rPr lang="zh-CN" altLang="en-US" sz="1600">
                <a:solidFill>
                  <a:srgbClr val="FF0000"/>
                </a:solidFill>
              </a:rPr>
              <a:t>the dynamism</a:t>
            </a:r>
            <a:r>
              <a:rPr lang="zh-CN" altLang="en-US" sz="1600"/>
              <a:t> is reflected in the </a:t>
            </a:r>
            <a:r>
              <a:rPr lang="zh-CN" altLang="en-US" sz="1600">
                <a:solidFill>
                  <a:srgbClr val="FF0000"/>
                </a:solidFill>
              </a:rPr>
              <a:t>mixing coefficients</a:t>
            </a:r>
            <a:r>
              <a:rPr lang="zh-CN" altLang="en-US" sz="1600"/>
              <a:t>. DyNeMo employs a Recurrent Neural Network (</a:t>
            </a:r>
            <a:r>
              <a:rPr lang="zh-CN" altLang="en-US" sz="1600">
                <a:solidFill>
                  <a:srgbClr val="FF0000"/>
                </a:solidFill>
              </a:rPr>
              <a:t>RNN</a:t>
            </a:r>
            <a:r>
              <a:rPr lang="zh-CN" altLang="en-US" sz="1600"/>
              <a:t>) to simulate the </a:t>
            </a:r>
            <a:r>
              <a:rPr lang="zh-CN" altLang="en-US" sz="1600">
                <a:solidFill>
                  <a:srgbClr val="FF0000"/>
                </a:solidFill>
              </a:rPr>
              <a:t>temporal evolution of these coefficients</a:t>
            </a:r>
            <a:r>
              <a:rPr lang="zh-CN" altLang="en-US" sz="1600"/>
              <a:t>. At each time point, logits</a:t>
            </a:r>
            <a:r>
              <a:rPr lang="en-US" altLang="zh-CN" sz="1600"/>
              <a:t>(</a:t>
            </a:r>
            <a:r>
              <a:rPr lang="en-US" altLang="zh-CN" sz="1600" i="1">
                <a:solidFill>
                  <a:srgbClr val="FF0000"/>
                </a:solidFill>
              </a:rPr>
              <a:t>θ</a:t>
            </a:r>
            <a:r>
              <a:rPr lang="en-US" altLang="zh-CN" sz="1600"/>
              <a:t>)</a:t>
            </a:r>
            <a:r>
              <a:rPr lang="zh-CN" altLang="en-US" sz="1600"/>
              <a:t>, which </a:t>
            </a:r>
            <a:r>
              <a:rPr lang="en-US" altLang="zh-CN" sz="1600"/>
              <a:t>can be considered as latent variable, controled</a:t>
            </a:r>
            <a:r>
              <a:rPr lang="zh-CN" altLang="en-US" sz="1600"/>
              <a:t> by a multivariate normal distribution, are transformed into </a:t>
            </a:r>
            <a:r>
              <a:rPr lang="zh-CN" altLang="en-US" sz="1600">
                <a:solidFill>
                  <a:srgbClr val="FF0000"/>
                </a:solidFill>
              </a:rPr>
              <a:t>mixing coefficients</a:t>
            </a:r>
            <a:r>
              <a:rPr lang="en-US" altLang="zh-CN" sz="1600">
                <a:solidFill>
                  <a:srgbClr val="FF0000"/>
                </a:solidFill>
              </a:rPr>
              <a:t>(</a:t>
            </a:r>
            <a:r>
              <a:rPr lang="en-US" altLang="zh-CN" sz="1600" i="1">
                <a:solidFill>
                  <a:srgbClr val="FF0000"/>
                </a:solidFill>
              </a:rPr>
              <a:t>α</a:t>
            </a:r>
            <a:r>
              <a:rPr lang="en-US" altLang="zh-CN" sz="1600">
                <a:solidFill>
                  <a:srgbClr val="FF0000"/>
                </a:solidFill>
              </a:rPr>
              <a:t>)</a:t>
            </a:r>
            <a:r>
              <a:rPr lang="zh-CN" altLang="en-US" sz="1600"/>
              <a:t> via softmax operation. DyNeMo utilizes Bayesian methods for </a:t>
            </a:r>
            <a:r>
              <a:rPr lang="zh-CN" altLang="en-US" sz="1600">
                <a:solidFill>
                  <a:srgbClr val="FF0000"/>
                </a:solidFill>
              </a:rPr>
              <a:t>inferring the parameters</a:t>
            </a:r>
            <a:r>
              <a:rPr lang="zh-CN" altLang="en-US" sz="1600"/>
              <a:t> of the generative model and is trained by minimizing variational free energy using stochastic gradient descent. The model's key feature is its ability to capture complex temporal structures and non-mutually exclusive mode activations.</a:t>
            </a:r>
            <a:endParaRPr lang="zh-CN" altLang="en-US" sz="1600"/>
          </a:p>
          <a:p>
            <a:endParaRPr lang="zh-CN" altLang="en-US"/>
          </a:p>
          <a:p>
            <a:r>
              <a:rPr lang="en-US" altLang="zh-CN" sz="1600">
                <a:latin typeface="Verdana" panose="020B0604030504040204" charset="0"/>
                <a:cs typeface="Verdana" panose="020B0604030504040204" charset="0"/>
                <a:sym typeface="+mn-ea"/>
              </a:rPr>
              <a:t>Some extra summary: </a:t>
            </a:r>
            <a:r>
              <a:rPr lang="zh-CN" altLang="en-US" sz="1400">
                <a:latin typeface="Verdana" panose="020B0604030504040204" charset="0"/>
                <a:cs typeface="Verdana" panose="020B0604030504040204" charset="0"/>
                <a:sym typeface="+mn-ea"/>
              </a:rPr>
              <a:t>Logit represents an instance of latent variables that are not directly observed data but are inferred from the observed data. These logits are predicted by the output of a neural network (such as an RNN) and are used to determine the parameters of the multivariate normal distribution, thereby affecting how the model generates data. Therefore, although the logit in some sense represents a "decision" or "state" of the model, they are still considered implicit in the context of the model because they are inferred rather than directly observed amount.</a:t>
            </a:r>
            <a:endParaRPr lang="zh-CN" altLang="en-US" sz="1400">
              <a:latin typeface="Verdana" panose="020B0604030504040204" charset="0"/>
              <a:cs typeface="Verdana" panose="020B0604030504040204" charset="0"/>
              <a:sym typeface="+mn-ea"/>
            </a:endParaRPr>
          </a:p>
          <a:p>
            <a:endParaRPr lang="zh-CN" altLang="en-US" sz="1400">
              <a:latin typeface="Verdana" panose="020B0604030504040204" charset="0"/>
              <a:cs typeface="Verdana" panose="020B0604030504040204" charset="0"/>
              <a:sym typeface="+mn-ea"/>
            </a:endParaRPr>
          </a:p>
          <a:p>
            <a:r>
              <a:rPr lang="en-US" altLang="zh-CN" sz="1400">
                <a:latin typeface="Verdana" panose="020B0604030504040204" charset="0"/>
                <a:cs typeface="Verdana" panose="020B0604030504040204" charset="0"/>
              </a:rPr>
              <a:t>I</a:t>
            </a:r>
            <a:r>
              <a:rPr lang="zh-CN" altLang="en-US" sz="1400">
                <a:latin typeface="Verdana" panose="020B0604030504040204" charset="0"/>
                <a:cs typeface="Verdana" panose="020B0604030504040204" charset="0"/>
              </a:rPr>
              <a:t>n the DyNeMo model, logits can be understood as the </a:t>
            </a:r>
            <a:r>
              <a:rPr lang="zh-CN" altLang="en-US" sz="1400">
                <a:solidFill>
                  <a:srgbClr val="FF0000"/>
                </a:solidFill>
                <a:latin typeface="Verdana" panose="020B0604030504040204" charset="0"/>
                <a:cs typeface="Verdana" panose="020B0604030504040204" charset="0"/>
              </a:rPr>
              <a:t>underlying parameters</a:t>
            </a:r>
            <a:r>
              <a:rPr lang="zh-CN" altLang="en-US" sz="1400">
                <a:latin typeface="Verdana" panose="020B0604030504040204" charset="0"/>
                <a:cs typeface="Verdana" panose="020B0604030504040204" charset="0"/>
              </a:rPr>
              <a:t> of a multivariate normal distribution. They </a:t>
            </a:r>
            <a:r>
              <a:rPr lang="zh-CN" altLang="en-US" sz="1400">
                <a:solidFill>
                  <a:srgbClr val="FF0000"/>
                </a:solidFill>
                <a:latin typeface="Verdana" panose="020B0604030504040204" charset="0"/>
                <a:cs typeface="Verdana" panose="020B0604030504040204" charset="0"/>
              </a:rPr>
              <a:t>serve as a summary of temporal features</a:t>
            </a:r>
            <a:r>
              <a:rPr lang="zh-CN" altLang="en-US" sz="1400">
                <a:latin typeface="Verdana" panose="020B0604030504040204" charset="0"/>
                <a:cs typeface="Verdana" panose="020B0604030504040204" charset="0"/>
              </a:rPr>
              <a:t>. The term 'logit' was chosen by the authors </a:t>
            </a:r>
            <a:r>
              <a:rPr lang="zh-CN" altLang="en-US" sz="1400">
                <a:solidFill>
                  <a:srgbClr val="FF0000"/>
                </a:solidFill>
                <a:latin typeface="Verdana" panose="020B0604030504040204" charset="0"/>
                <a:cs typeface="Verdana" panose="020B0604030504040204" charset="0"/>
              </a:rPr>
              <a:t>not to specify the exact nature of these parameters</a:t>
            </a:r>
            <a:r>
              <a:rPr lang="zh-CN" altLang="en-US" sz="1400">
                <a:latin typeface="Verdana" panose="020B0604030504040204" charset="0"/>
                <a:cs typeface="Verdana" panose="020B0604030504040204" charset="0"/>
              </a:rPr>
              <a:t> but to describe their role and function in the model as inferred, latent parameters that explain and simulate the dynamics in neuroimaging data.</a:t>
            </a:r>
            <a:endParaRPr lang="zh-CN" altLang="en-US" sz="1400">
              <a:latin typeface="Verdana" panose="020B0604030504040204" charset="0"/>
              <a:cs typeface="Verdana" panose="020B0604030504040204" charset="0"/>
            </a:endParaRPr>
          </a:p>
          <a:p>
            <a:endParaRPr lang="zh-CN" altLang="en-US" sz="140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1555115" y="133985"/>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Gradient Clipping</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pic>
        <p:nvPicPr>
          <p:cNvPr id="3" name="图片 2"/>
          <p:cNvPicPr>
            <a:picLocks noChangeAspect="1"/>
          </p:cNvPicPr>
          <p:nvPr/>
        </p:nvPicPr>
        <p:blipFill>
          <a:blip r:embed="rId3"/>
          <a:stretch>
            <a:fillRect/>
          </a:stretch>
        </p:blipFill>
        <p:spPr>
          <a:xfrm>
            <a:off x="661670" y="987425"/>
            <a:ext cx="5810250" cy="1854200"/>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1778635" y="227330"/>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Glorot </a:t>
            </a: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initialization</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pic>
        <p:nvPicPr>
          <p:cNvPr id="3" name="图片 2"/>
          <p:cNvPicPr>
            <a:picLocks noChangeAspect="1"/>
          </p:cNvPicPr>
          <p:nvPr/>
        </p:nvPicPr>
        <p:blipFill>
          <a:blip r:embed="rId3"/>
          <a:stretch>
            <a:fillRect/>
          </a:stretch>
        </p:blipFill>
        <p:spPr>
          <a:xfrm>
            <a:off x="708660" y="1038860"/>
            <a:ext cx="6038850" cy="2863850"/>
          </a:xfrm>
          <a:prstGeom prst="rect">
            <a:avLst/>
          </a:prstGeom>
        </p:spPr>
      </p:pic>
      <p:sp>
        <p:nvSpPr>
          <p:cNvPr id="5" name="文本框 4"/>
          <p:cNvSpPr txBox="1"/>
          <p:nvPr/>
        </p:nvSpPr>
        <p:spPr>
          <a:xfrm>
            <a:off x="708660" y="4386580"/>
            <a:ext cx="6096000" cy="645160"/>
          </a:xfrm>
          <a:prstGeom prst="rect">
            <a:avLst/>
          </a:prstGeom>
          <a:noFill/>
        </p:spPr>
        <p:txBody>
          <a:bodyPr wrap="square" rtlCol="0" anchor="t">
            <a:spAutoFit/>
          </a:bodyPr>
          <a:p>
            <a:r>
              <a:rPr lang="zh-CN" altLang="en-US" sz="1200">
                <a:latin typeface="Verdana" panose="020B0604030504040204" charset="0"/>
                <a:cs typeface="Verdana" panose="020B0604030504040204" charset="0"/>
                <a:sym typeface="+mn-ea"/>
              </a:rPr>
              <a:t>Learnt Affine Transformations</a:t>
            </a:r>
            <a:r>
              <a:rPr lang="en-US" altLang="zh-CN" sz="1200">
                <a:latin typeface="Verdana" panose="020B0604030504040204" charset="0"/>
                <a:cs typeface="Verdana" panose="020B0604030504040204" charset="0"/>
                <a:sym typeface="+mn-ea"/>
              </a:rPr>
              <a:t>: </a:t>
            </a:r>
            <a:r>
              <a:rPr lang="zh-CN" altLang="en-US" sz="1200" i="1">
                <a:latin typeface="Verdana" panose="020B0604030504040204" charset="0"/>
                <a:cs typeface="Verdana" panose="020B0604030504040204" charset="0"/>
                <a:sym typeface="+mn-ea"/>
              </a:rPr>
              <a:t>y=Wx+b</a:t>
            </a:r>
            <a:r>
              <a:rPr lang="zh-CN" altLang="en-US" sz="1200">
                <a:latin typeface="Verdana" panose="020B0604030504040204" charset="0"/>
                <a:cs typeface="Verdana" panose="020B0604030504040204" charset="0"/>
                <a:sym typeface="+mn-ea"/>
              </a:rPr>
              <a:t>, where </a:t>
            </a:r>
            <a:r>
              <a:rPr lang="zh-CN" altLang="en-US" sz="1200" i="1">
                <a:solidFill>
                  <a:srgbClr val="FF0000"/>
                </a:solidFill>
                <a:latin typeface="Verdana" panose="020B0604030504040204" charset="0"/>
                <a:cs typeface="Verdana" panose="020B0604030504040204" charset="0"/>
                <a:sym typeface="+mn-ea"/>
              </a:rPr>
              <a:t>W</a:t>
            </a:r>
            <a:r>
              <a:rPr lang="zh-CN" altLang="en-US" sz="1200">
                <a:latin typeface="Verdana" panose="020B0604030504040204" charset="0"/>
                <a:cs typeface="Verdana" panose="020B0604030504040204" charset="0"/>
                <a:sym typeface="+mn-ea"/>
              </a:rPr>
              <a:t> is the weight matrix,</a:t>
            </a:r>
            <a:r>
              <a:rPr lang="zh-CN" altLang="en-US" sz="1200" i="1">
                <a:latin typeface="Verdana" panose="020B0604030504040204" charset="0"/>
                <a:cs typeface="Verdana" panose="020B0604030504040204" charset="0"/>
                <a:sym typeface="+mn-ea"/>
              </a:rPr>
              <a:t> b</a:t>
            </a:r>
            <a:r>
              <a:rPr lang="zh-CN" altLang="en-US" sz="1200">
                <a:latin typeface="Verdana" panose="020B0604030504040204" charset="0"/>
                <a:cs typeface="Verdana" panose="020B0604030504040204" charset="0"/>
                <a:sym typeface="+mn-ea"/>
              </a:rPr>
              <a:t> is the bias vector</a:t>
            </a:r>
            <a:r>
              <a:rPr lang="en-US" altLang="zh-CN" sz="1200">
                <a:latin typeface="Verdana" panose="020B0604030504040204" charset="0"/>
                <a:cs typeface="Verdana" panose="020B0604030504040204" charset="0"/>
                <a:sym typeface="+mn-ea"/>
              </a:rPr>
              <a:t>(learned from the data during the training process)</a:t>
            </a:r>
            <a:r>
              <a:rPr lang="zh-CN" altLang="en-US" sz="1200">
                <a:latin typeface="Verdana" panose="020B0604030504040204" charset="0"/>
                <a:cs typeface="Verdana" panose="020B0604030504040204" charset="0"/>
                <a:sym typeface="+mn-ea"/>
              </a:rPr>
              <a:t>, x is the input vector, and </a:t>
            </a:r>
            <a:r>
              <a:rPr lang="zh-CN" altLang="en-US" sz="1200" i="1">
                <a:latin typeface="Verdana" panose="020B0604030504040204" charset="0"/>
                <a:cs typeface="Verdana" panose="020B0604030504040204" charset="0"/>
                <a:sym typeface="+mn-ea"/>
              </a:rPr>
              <a:t>y</a:t>
            </a:r>
            <a:r>
              <a:rPr lang="zh-CN" altLang="en-US" sz="1200">
                <a:latin typeface="Verdana" panose="020B0604030504040204" charset="0"/>
                <a:cs typeface="Verdana" panose="020B0604030504040204" charset="0"/>
                <a:sym typeface="+mn-ea"/>
              </a:rPr>
              <a:t> is the transformed output.</a:t>
            </a:r>
            <a:endParaRPr lang="zh-CN" altLang="en-US" sz="1200">
              <a:latin typeface="Verdana" panose="020B0604030504040204" charset="0"/>
              <a:cs typeface="Verdana" panose="020B0604030504040204" charset="0"/>
              <a:sym typeface="+mn-ea"/>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1363980" y="133985"/>
            <a:ext cx="2737485" cy="600075"/>
          </a:xfrm>
          <a:prstGeom prst="rect">
            <a:avLst/>
          </a:prstGeom>
          <a:noFill/>
          <a:ln>
            <a:noFill/>
          </a:ln>
        </p:spPr>
        <p:txBody>
          <a:bodyPr wrap="none" rtlCol="0" anchor="t">
            <a:noAutofit/>
          </a:bodyPr>
          <a:p>
            <a:pPr algn="ctr"/>
            <a:r>
              <a:rPr lang="zh-CN" altLang="en-US" sz="3600" b="1">
                <a:sym typeface="+mn-ea"/>
              </a:rPr>
              <a:t>Multi-start training</a:t>
            </a:r>
            <a:endParaRPr lang="zh-CN" altLang="en-US" sz="3600" b="1">
              <a:solidFill>
                <a:schemeClr val="tx1"/>
              </a:solidFill>
              <a:effectLst>
                <a:outerShdw blurRad="38100" dist="19050" dir="2700000" algn="tl" rotWithShape="0">
                  <a:schemeClr val="dk1">
                    <a:alpha val="40000"/>
                  </a:schemeClr>
                </a:outerShdw>
              </a:effectLst>
              <a:latin typeface="Verdana" panose="020B0604030504040204" charset="0"/>
              <a:sym typeface="+mn-ea"/>
            </a:endParaRPr>
          </a:p>
        </p:txBody>
      </p:sp>
      <p:sp>
        <p:nvSpPr>
          <p:cNvPr id="3" name="文本框 2"/>
          <p:cNvSpPr txBox="1"/>
          <p:nvPr/>
        </p:nvSpPr>
        <p:spPr>
          <a:xfrm>
            <a:off x="680085" y="993140"/>
            <a:ext cx="6096000" cy="2584450"/>
          </a:xfrm>
          <a:prstGeom prst="rect">
            <a:avLst/>
          </a:prstGeom>
          <a:noFill/>
        </p:spPr>
        <p:txBody>
          <a:bodyPr wrap="square" rtlCol="0" anchor="t">
            <a:spAutoFit/>
          </a:bodyPr>
          <a:p>
            <a:r>
              <a:rPr lang="zh-CN" altLang="en-US"/>
              <a:t>Multi-start training is a method used for training models to avoid getting stuck in local optima while searching for the best solution. In this approach, </a:t>
            </a:r>
            <a:r>
              <a:rPr lang="zh-CN" altLang="en-US">
                <a:solidFill>
                  <a:srgbClr val="FF0000"/>
                </a:solidFill>
              </a:rPr>
              <a:t>the model is trained several times starting from different initial parameter settings, each potentially leading to different outcomes. </a:t>
            </a:r>
            <a:r>
              <a:rPr lang="zh-CN" altLang="en-US"/>
              <a:t>This method helps in exploring the parameter space, thereby increasing the chances of finding the global optimum. This is particularly important when the model is highly sensitive to the initial values of parameters.</a:t>
            </a:r>
            <a:endParaRPr lang="zh-CN" altLang="en-US"/>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855980" y="170815"/>
            <a:ext cx="2737485" cy="600075"/>
          </a:xfrm>
          <a:prstGeom prst="rect">
            <a:avLst/>
          </a:prstGeom>
          <a:noFill/>
          <a:ln>
            <a:noFill/>
          </a:ln>
        </p:spPr>
        <p:txBody>
          <a:bodyPr wrap="none" rtlCol="0" anchor="t">
            <a:noAutofit/>
          </a:bodyPr>
          <a:p>
            <a:pPr algn="ctr"/>
            <a:r>
              <a:rPr lang="zh-CN" altLang="en-US" sz="3600">
                <a:sym typeface="+mn-ea"/>
              </a:rPr>
              <a:t>KL Annealing</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3" name="文本框 2"/>
          <p:cNvSpPr txBox="1"/>
          <p:nvPr/>
        </p:nvSpPr>
        <p:spPr>
          <a:xfrm>
            <a:off x="741680" y="1049655"/>
            <a:ext cx="7221220" cy="3969385"/>
          </a:xfrm>
          <a:prstGeom prst="rect">
            <a:avLst/>
          </a:prstGeom>
          <a:noFill/>
        </p:spPr>
        <p:txBody>
          <a:bodyPr wrap="square" rtlCol="0" anchor="t">
            <a:spAutoFit/>
          </a:bodyPr>
          <a:p>
            <a:r>
              <a:rPr lang="zh-CN" altLang="en-US" sz="1200"/>
              <a:t>In the KL Annealing process, determining nE (the number of training epochs) and nAE (the number of annealing epochs) typically depends on the specific model and dataset. These parameters need to be adjusted based on the training requirements of the model and the particular task at hand. There are no fixed rules for setting these values; they are usually determined through experimentation and tuning.</a:t>
            </a:r>
            <a:endParaRPr lang="zh-CN" altLang="en-US" sz="1200"/>
          </a:p>
          <a:p>
            <a:endParaRPr lang="zh-CN" altLang="en-US" sz="1200"/>
          </a:p>
          <a:p>
            <a:r>
              <a:rPr lang="zh-CN" altLang="en-US" sz="1200">
                <a:solidFill>
                  <a:srgbClr val="FF0000"/>
                </a:solidFill>
              </a:rPr>
              <a:t>nE (Number of Training Epochs)</a:t>
            </a:r>
            <a:r>
              <a:rPr lang="zh-CN" altLang="en-US" sz="1200"/>
              <a:t>: This is the total number of iterations during the model training. Choosing an appropriate nE often involves considering the complexity of the model, the size of the dataset, and the efficiency of training. Generally, larger datasets or more complex models may require more training epochs.</a:t>
            </a:r>
            <a:endParaRPr lang="zh-CN" altLang="en-US" sz="1200"/>
          </a:p>
          <a:p>
            <a:endParaRPr lang="zh-CN" altLang="en-US" sz="1200"/>
          </a:p>
          <a:p>
            <a:r>
              <a:rPr lang="zh-CN" altLang="en-US" sz="1200">
                <a:solidFill>
                  <a:srgbClr val="FF0000"/>
                </a:solidFill>
              </a:rPr>
              <a:t>nAE (Number of Annealing Epochs)</a:t>
            </a:r>
            <a:r>
              <a:rPr lang="zh-CN" altLang="en-US" sz="1200"/>
              <a:t>: This refers to the number of epochs over which the annealing factor λ changes during the KL Annealing process. When selecting nAE, one should consider the model's sensitivity to the KL divergence and the impact of the annealing process on model training. The choice of annealing epochs affects how much the model focuses on KL divergence in the early stages of training.</a:t>
            </a:r>
            <a:endParaRPr lang="zh-CN" altLang="en-US" sz="1200"/>
          </a:p>
          <a:p>
            <a:endParaRPr lang="zh-CN" altLang="en-US" sz="1200"/>
          </a:p>
          <a:p>
            <a:r>
              <a:rPr lang="zh-CN" altLang="en-US" sz="1200"/>
              <a:t>Regarding </a:t>
            </a:r>
            <a:r>
              <a:rPr lang="zh-CN" altLang="en-US" sz="1200">
                <a:solidFill>
                  <a:srgbClr val="FF0000"/>
                </a:solidFill>
              </a:rPr>
              <a:t>AS (Annealing Sharpness)</a:t>
            </a:r>
            <a:r>
              <a:rPr lang="zh-CN" altLang="en-US" sz="1200"/>
              <a:t>, it determines the shape of the annealing curve. The choice of AS can vary in different studies and applications to suit different training needs. There is no universal formula to determine AS; it is typically adjusted based on experimental findings and considerations of model performance. The choice of AS affects the rate of change and the smoothness of the annealing process. In practice, it might be necessary to try different AS values to find the optimal annealing strategy.</a:t>
            </a:r>
            <a:endParaRPr lang="zh-CN" altLang="en-US" sz="1200"/>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1845945" y="133985"/>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Summary </a:t>
            </a: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statistics</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3" name="文本框 2"/>
          <p:cNvSpPr txBox="1"/>
          <p:nvPr/>
        </p:nvSpPr>
        <p:spPr>
          <a:xfrm>
            <a:off x="642620" y="1051560"/>
            <a:ext cx="6096000" cy="3599815"/>
          </a:xfrm>
          <a:prstGeom prst="rect">
            <a:avLst/>
          </a:prstGeom>
          <a:noFill/>
        </p:spPr>
        <p:txBody>
          <a:bodyPr wrap="square" rtlCol="0" anchor="t">
            <a:spAutoFit/>
          </a:bodyPr>
          <a:p>
            <a:r>
              <a:rPr lang="zh-CN" altLang="en-US" sz="1200" b="1"/>
              <a:t>State Lifetimes:</a:t>
            </a:r>
            <a:endParaRPr lang="zh-CN" altLang="en-US" sz="1200" b="1"/>
          </a:p>
          <a:p>
            <a:r>
              <a:rPr lang="zh-CN" altLang="en-US" sz="1200"/>
              <a:t>State lifetimes refer to </a:t>
            </a:r>
            <a:r>
              <a:rPr lang="zh-CN" altLang="en-US" sz="1200">
                <a:solidFill>
                  <a:srgbClr val="FF0000"/>
                </a:solidFill>
              </a:rPr>
              <a:t>the duration of time a system stays in a particular state</a:t>
            </a:r>
            <a:r>
              <a:rPr lang="zh-CN" altLang="en-US" sz="1200"/>
              <a:t> in a Hidden Markov Model (HMM) or similar models. In time series analysis, state lifetimes help in understanding the stability or persistence of the system in various states. For instance, a long lifetime of a state might indicate its significant role in the behavior of the system.</a:t>
            </a:r>
            <a:endParaRPr lang="zh-CN" altLang="en-US" sz="1200"/>
          </a:p>
          <a:p>
            <a:endParaRPr lang="zh-CN" altLang="en-US" sz="1200"/>
          </a:p>
          <a:p>
            <a:r>
              <a:rPr lang="zh-CN" altLang="en-US" sz="1200" b="1"/>
              <a:t>Interval Times:</a:t>
            </a:r>
            <a:endParaRPr lang="zh-CN" altLang="en-US" sz="1200" b="1"/>
          </a:p>
          <a:p>
            <a:r>
              <a:rPr lang="zh-CN" altLang="en-US" sz="1200"/>
              <a:t>Interval times </a:t>
            </a:r>
            <a:r>
              <a:rPr lang="zh-CN" altLang="en-US" sz="1200">
                <a:solidFill>
                  <a:srgbClr val="FF0000"/>
                </a:solidFill>
              </a:rPr>
              <a:t>denote the time it takes for the system to transition from one state to another</a:t>
            </a:r>
            <a:r>
              <a:rPr lang="zh-CN" altLang="en-US" sz="1200"/>
              <a:t>. This metric reflects the frequency and speed of state transitions. Shorter interval times might indicate rapid transitions between states, while longer interval times could suggest slower or less frequent state changes.</a:t>
            </a:r>
            <a:endParaRPr lang="zh-CN" altLang="en-US" sz="1200"/>
          </a:p>
          <a:p>
            <a:endParaRPr lang="zh-CN" altLang="en-US" sz="1200"/>
          </a:p>
          <a:p>
            <a:r>
              <a:rPr lang="zh-CN" altLang="en-US" sz="1200" b="1"/>
              <a:t>Fractional Occupancies:</a:t>
            </a:r>
            <a:endParaRPr lang="zh-CN" altLang="en-US" sz="1200" b="1"/>
          </a:p>
          <a:p>
            <a:r>
              <a:rPr lang="zh-CN" altLang="en-US" sz="1200"/>
              <a:t>Fractional occupancies refer to the</a:t>
            </a:r>
            <a:r>
              <a:rPr lang="zh-CN" altLang="en-US" sz="1200">
                <a:solidFill>
                  <a:srgbClr val="FF0000"/>
                </a:solidFill>
              </a:rPr>
              <a:t> proportion of time the system spends in a specific state during the entire observation period</a:t>
            </a:r>
            <a:r>
              <a:rPr lang="zh-CN" altLang="en-US" sz="1200"/>
              <a:t>. This metric provides insight into the relative importance of each state. Higher fractional occupancies suggest that the state occupies a larger portion of the time series, whereas lower occupancies indicate that the state is less prevalent or significant.</a:t>
            </a:r>
            <a:endParaRPr lang="zh-CN" altLang="en-US" sz="1200"/>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1054735" y="393700"/>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MPM &amp;MFCM</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3" name="文本框 2"/>
          <p:cNvSpPr txBox="1"/>
          <p:nvPr/>
        </p:nvSpPr>
        <p:spPr>
          <a:xfrm>
            <a:off x="668020" y="1276985"/>
            <a:ext cx="6096000" cy="3415030"/>
          </a:xfrm>
          <a:prstGeom prst="rect">
            <a:avLst/>
          </a:prstGeom>
          <a:noFill/>
        </p:spPr>
        <p:txBody>
          <a:bodyPr wrap="square" rtlCol="0" anchor="t">
            <a:spAutoFit/>
          </a:bodyPr>
          <a:p>
            <a:r>
              <a:rPr lang="zh-CN" altLang="en-US" sz="1200">
                <a:solidFill>
                  <a:srgbClr val="FF0000"/>
                </a:solidFill>
              </a:rPr>
              <a:t>Mode Power Maps:</a:t>
            </a:r>
            <a:endParaRPr lang="zh-CN" altLang="en-US" sz="1200">
              <a:solidFill>
                <a:srgbClr val="FF0000"/>
              </a:solidFill>
            </a:endParaRPr>
          </a:p>
          <a:p>
            <a:r>
              <a:rPr lang="zh-CN" altLang="en-US" sz="1200"/>
              <a:t>Mode Power Maps are visual representations that show the relative power distribution of different modes across various regions of the brain. </a:t>
            </a:r>
            <a:r>
              <a:rPr lang="zh-CN" altLang="en-US" sz="1200">
                <a:solidFill>
                  <a:srgbClr val="FF0000"/>
                </a:solidFill>
              </a:rPr>
              <a:t>These maps are generated by calculating the average power of each mode and subtracting this mean power from the mode</a:t>
            </a:r>
            <a:r>
              <a:rPr lang="en-US" altLang="zh-CN" sz="1200">
                <a:solidFill>
                  <a:srgbClr val="FF0000"/>
                </a:solidFill>
              </a:rPr>
              <a:t>‘</a:t>
            </a:r>
            <a:r>
              <a:rPr lang="zh-CN" altLang="en-US" sz="1200">
                <a:solidFill>
                  <a:srgbClr val="FF0000"/>
                </a:solidFill>
              </a:rPr>
              <a:t>s power in each region of interest.</a:t>
            </a:r>
            <a:r>
              <a:rPr lang="zh-CN" altLang="en-US" sz="1200"/>
              <a:t> This process helps to highlight the relative differences between the modes. No thresholding is applied to these power maps. Additionally, the surface plotting function used for visualization interpolates the power between brain regions.</a:t>
            </a:r>
            <a:endParaRPr lang="zh-CN" altLang="en-US" sz="1200"/>
          </a:p>
          <a:p>
            <a:endParaRPr lang="zh-CN" altLang="en-US" sz="1200"/>
          </a:p>
          <a:p>
            <a:r>
              <a:rPr lang="zh-CN" altLang="en-US" sz="1200"/>
              <a:t>Mode Functional Connectivity (FC) Maps:</a:t>
            </a:r>
            <a:endParaRPr lang="zh-CN" altLang="en-US" sz="1200"/>
          </a:p>
          <a:p>
            <a:r>
              <a:rPr lang="zh-CN" altLang="en-US" sz="1200"/>
              <a:t>In addition to power maps, </a:t>
            </a:r>
            <a:r>
              <a:rPr lang="zh-CN" altLang="en-US" sz="1200">
                <a:solidFill>
                  <a:srgbClr val="FF0000"/>
                </a:solidFill>
              </a:rPr>
              <a:t>Functional Connectivity (FC) maps reveal the brain networks present for each mode.</a:t>
            </a:r>
            <a:r>
              <a:rPr lang="zh-CN" altLang="en-US" sz="1200"/>
              <a:t> </a:t>
            </a:r>
            <a:r>
              <a:rPr lang="zh-CN" altLang="en-US" sz="1200" b="1">
                <a:solidFill>
                  <a:srgbClr val="FF0000"/>
                </a:solidFill>
              </a:rPr>
              <a:t>Coherence</a:t>
            </a:r>
            <a:r>
              <a:rPr lang="zh-CN" altLang="en-US" sz="1200"/>
              <a:t> is used as a measure of </a:t>
            </a:r>
            <a:r>
              <a:rPr lang="zh-CN" altLang="en-US" sz="1200" b="1">
                <a:solidFill>
                  <a:srgbClr val="FF0000"/>
                </a:solidFill>
              </a:rPr>
              <a:t>FC</a:t>
            </a:r>
            <a:r>
              <a:rPr lang="zh-CN" altLang="en-US" sz="1200"/>
              <a:t>, quantifying the stability of the phase difference between two regions of interest, thereby providing a measure of synchronization or phase-locking between brain regions. This measure was chosen because it provides a direct estimate of oscillatory synchronicity, which has been proposed as a mechanism for neuronal communication. </a:t>
            </a:r>
            <a:r>
              <a:rPr lang="zh-CN" altLang="en-US" sz="1200">
                <a:solidFill>
                  <a:srgbClr val="FF0000"/>
                </a:solidFill>
              </a:rPr>
              <a:t>The coherence is calculated using the mode cross spectra estimated with the linear regression model in Equation (26)​</a:t>
            </a:r>
            <a:endParaRPr lang="zh-CN" altLang="en-US" sz="1200">
              <a:solidFill>
                <a:srgbClr val="FF0000"/>
              </a:solidFill>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4404995" y="3070860"/>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Thank you</a:t>
            </a:r>
            <a:r>
              <a:rPr lang="zh-CN" altLang="en-US" sz="3600" b="1">
                <a:solidFill>
                  <a:schemeClr val="tx1"/>
                </a:solidFill>
                <a:effectLst>
                  <a:outerShdw blurRad="38100" dist="19050" dir="2700000" algn="tl" rotWithShape="0">
                    <a:schemeClr val="dk1">
                      <a:alpha val="40000"/>
                    </a:schemeClr>
                  </a:outerShdw>
                </a:effectLst>
                <a:latin typeface="Verdana" panose="020B0604030504040204" charset="0"/>
              </a:rPr>
              <a:t>！！！！</a:t>
            </a:r>
            <a:endParaRPr lang="zh-CN" altLang="en-US"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90170" y="133985"/>
            <a:ext cx="2737485" cy="600075"/>
          </a:xfrm>
          <a:prstGeom prst="rect">
            <a:avLst/>
          </a:prstGeom>
          <a:noFill/>
          <a:ln>
            <a:noFill/>
          </a:ln>
        </p:spPr>
        <p:txBody>
          <a:bodyPr wrap="none" rtlCol="0" anchor="t">
            <a:noAutofit/>
          </a:bodyPr>
          <a:p>
            <a:pPr algn="ct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90170" y="133985"/>
            <a:ext cx="2737485" cy="600075"/>
          </a:xfrm>
          <a:prstGeom prst="rect">
            <a:avLst/>
          </a:prstGeom>
          <a:noFill/>
          <a:ln>
            <a:noFill/>
          </a:ln>
        </p:spPr>
        <p:txBody>
          <a:bodyPr wrap="none" rtlCol="0" anchor="t">
            <a:noAutofit/>
          </a:bodyPr>
          <a:p>
            <a:pPr algn="ct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90170" y="133985"/>
            <a:ext cx="2737485" cy="600075"/>
          </a:xfrm>
          <a:prstGeom prst="rect">
            <a:avLst/>
          </a:prstGeom>
          <a:noFill/>
          <a:ln>
            <a:noFill/>
          </a:ln>
        </p:spPr>
        <p:txBody>
          <a:bodyPr wrap="none" rtlCol="0" anchor="t">
            <a:noAutofit/>
          </a:bodyPr>
          <a:p>
            <a:pPr algn="ct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695960" y="288925"/>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Simulations</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3" name="文本框 2"/>
          <p:cNvSpPr txBox="1"/>
          <p:nvPr/>
        </p:nvSpPr>
        <p:spPr>
          <a:xfrm>
            <a:off x="608965" y="1092200"/>
            <a:ext cx="9243060" cy="4523105"/>
          </a:xfrm>
          <a:prstGeom prst="rect">
            <a:avLst/>
          </a:prstGeom>
          <a:noFill/>
        </p:spPr>
        <p:txBody>
          <a:bodyPr wrap="square" rtlCol="0" anchor="t">
            <a:spAutoFit/>
          </a:bodyPr>
          <a:p>
            <a:r>
              <a:rPr lang="zh-CN" altLang="en-US" sz="1600">
                <a:latin typeface="Verdana" panose="020B0604030504040204" charset="0"/>
                <a:cs typeface="Verdana" panose="020B0604030504040204" charset="0"/>
              </a:rPr>
              <a:t>Simulation 1: Long-range dependencies - This simulation was designed to assess DyNeMo's ability to capture long-range temporal dependencies in data. It used </a:t>
            </a:r>
            <a:r>
              <a:rPr lang="zh-CN" altLang="en-US" sz="1600">
                <a:solidFill>
                  <a:srgbClr val="FF0000"/>
                </a:solidFill>
                <a:latin typeface="Verdana" panose="020B0604030504040204" charset="0"/>
                <a:cs typeface="Verdana" panose="020B0604030504040204" charset="0"/>
              </a:rPr>
              <a:t>a Hidden Semi-Markov Model to generate data</a:t>
            </a:r>
            <a:r>
              <a:rPr lang="zh-CN" altLang="en-US" sz="1600">
                <a:latin typeface="Verdana" panose="020B0604030504040204" charset="0"/>
                <a:cs typeface="Verdana" panose="020B0604030504040204" charset="0"/>
              </a:rPr>
              <a:t> with </a:t>
            </a:r>
            <a:r>
              <a:rPr lang="zh-CN" altLang="en-US" sz="1600">
                <a:solidFill>
                  <a:srgbClr val="FF0000"/>
                </a:solidFill>
                <a:latin typeface="Verdana" panose="020B0604030504040204" charset="0"/>
                <a:cs typeface="Verdana" panose="020B0604030504040204" charset="0"/>
              </a:rPr>
              <a:t>state lifetimes</a:t>
            </a:r>
            <a:r>
              <a:rPr lang="zh-CN" altLang="en-US" sz="1600">
                <a:latin typeface="Verdana" panose="020B0604030504040204" charset="0"/>
                <a:cs typeface="Verdana" panose="020B0604030504040204" charset="0"/>
              </a:rPr>
              <a:t> that were explicitly modeled, allowing for the creation of long-lived states.</a:t>
            </a:r>
            <a:endParaRPr lang="zh-CN" altLang="en-US" sz="1600">
              <a:latin typeface="Verdana" panose="020B0604030504040204" charset="0"/>
              <a:cs typeface="Verdana" panose="020B0604030504040204" charset="0"/>
            </a:endParaRPr>
          </a:p>
          <a:p>
            <a:r>
              <a:rPr lang="en-US" altLang="zh-CN" sz="1600">
                <a:latin typeface="Verdana" panose="020B0604030504040204" charset="0"/>
                <a:cs typeface="Verdana" panose="020B0604030504040204" charset="0"/>
              </a:rPr>
              <a:t>(</a:t>
            </a:r>
            <a:r>
              <a:rPr lang="en-US" altLang="zh-CN" sz="1200">
                <a:latin typeface="Verdana" panose="020B0604030504040204" charset="0"/>
                <a:cs typeface="Verdana" panose="020B0604030504040204" charset="0"/>
              </a:rPr>
              <a:t> "</a:t>
            </a:r>
            <a:r>
              <a:rPr lang="en-US" altLang="zh-CN" sz="1200">
                <a:solidFill>
                  <a:srgbClr val="FF0000"/>
                </a:solidFill>
                <a:latin typeface="Verdana" panose="020B0604030504040204" charset="0"/>
                <a:cs typeface="Verdana" panose="020B0604030504040204" charset="0"/>
              </a:rPr>
              <a:t>state lifetimes</a:t>
            </a:r>
            <a:r>
              <a:rPr lang="en-US" altLang="zh-CN" sz="1200">
                <a:latin typeface="Verdana" panose="020B0604030504040204" charset="0"/>
                <a:cs typeface="Verdana" panose="020B0604030504040204" charset="0"/>
              </a:rPr>
              <a:t>" refer to the duration of time that a system </a:t>
            </a:r>
            <a:r>
              <a:rPr lang="en-US" altLang="zh-CN" sz="1200">
                <a:solidFill>
                  <a:srgbClr val="FF0000"/>
                </a:solidFill>
                <a:latin typeface="Verdana" panose="020B0604030504040204" charset="0"/>
                <a:cs typeface="Verdana" panose="020B0604030504040204" charset="0"/>
              </a:rPr>
              <a:t>remains in a particular state before transitioning to another state</a:t>
            </a:r>
            <a:r>
              <a:rPr lang="en-US" altLang="zh-CN" sz="1200">
                <a:latin typeface="Verdana" panose="020B0604030504040204" charset="0"/>
                <a:cs typeface="Verdana" panose="020B0604030504040204" charset="0"/>
              </a:rPr>
              <a:t>. In neuroimaging data analysis, </a:t>
            </a:r>
            <a:r>
              <a:rPr lang="en-US" altLang="zh-CN" sz="1200">
                <a:solidFill>
                  <a:srgbClr val="FF0000"/>
                </a:solidFill>
                <a:latin typeface="Verdana" panose="020B0604030504040204" charset="0"/>
                <a:cs typeface="Verdana" panose="020B0604030504040204" charset="0"/>
              </a:rPr>
              <a:t>these states can represent different brain activity patterns or modes</a:t>
            </a:r>
            <a:r>
              <a:rPr lang="en-US" altLang="zh-CN" sz="1200">
                <a:latin typeface="Verdana" panose="020B0604030504040204" charset="0"/>
                <a:cs typeface="Verdana" panose="020B0604030504040204" charset="0"/>
              </a:rPr>
              <a:t>.</a:t>
            </a:r>
            <a:r>
              <a:rPr lang="en-US" altLang="zh-CN" sz="1600">
                <a:latin typeface="Verdana" panose="020B0604030504040204" charset="0"/>
                <a:cs typeface="Verdana" panose="020B0604030504040204" charset="0"/>
              </a:rPr>
              <a:t> )</a:t>
            </a:r>
            <a:endParaRPr lang="zh-CN" altLang="en-US" sz="1600">
              <a:latin typeface="Verdana" panose="020B0604030504040204" charset="0"/>
              <a:cs typeface="Verdana" panose="020B0604030504040204" charset="0"/>
            </a:endParaRPr>
          </a:p>
          <a:p>
            <a:endParaRPr lang="zh-CN" altLang="en-US" sz="1600">
              <a:latin typeface="Verdana" panose="020B0604030504040204" charset="0"/>
              <a:cs typeface="Verdana" panose="020B0604030504040204" charset="0"/>
            </a:endParaRPr>
          </a:p>
          <a:p>
            <a:r>
              <a:rPr lang="zh-CN" altLang="en-US" sz="1600">
                <a:latin typeface="Verdana" panose="020B0604030504040204" charset="0"/>
                <a:cs typeface="Verdana" panose="020B0604030504040204" charset="0"/>
              </a:rPr>
              <a:t>Simulation 2: Linear mode mixing - The second simulation focused on DyNeMo's capacity to infer </a:t>
            </a:r>
            <a:r>
              <a:rPr lang="zh-CN" altLang="en-US" sz="1600">
                <a:solidFill>
                  <a:srgbClr val="FF0000"/>
                </a:solidFill>
                <a:latin typeface="Verdana" panose="020B0604030504040204" charset="0"/>
                <a:cs typeface="Verdana" panose="020B0604030504040204" charset="0"/>
              </a:rPr>
              <a:t>a linear mixture of co-activating modes</a:t>
            </a:r>
            <a:r>
              <a:rPr lang="zh-CN" altLang="en-US" sz="1600">
                <a:latin typeface="Verdana" panose="020B0604030504040204" charset="0"/>
                <a:cs typeface="Verdana" panose="020B0604030504040204" charset="0"/>
              </a:rPr>
              <a:t>. It simulated </a:t>
            </a:r>
            <a:r>
              <a:rPr lang="zh-CN" altLang="en-US" sz="1600">
                <a:solidFill>
                  <a:srgbClr val="FF0000"/>
                </a:solidFill>
                <a:latin typeface="Verdana" panose="020B0604030504040204" charset="0"/>
                <a:cs typeface="Verdana" panose="020B0604030504040204" charset="0"/>
              </a:rPr>
              <a:t>a set of sine waves</a:t>
            </a:r>
            <a:r>
              <a:rPr lang="zh-CN" altLang="en-US" sz="1600">
                <a:latin typeface="Verdana" panose="020B0604030504040204" charset="0"/>
                <a:cs typeface="Verdana" panose="020B0604030504040204" charset="0"/>
              </a:rPr>
              <a:t> to represent </a:t>
            </a:r>
            <a:r>
              <a:rPr lang="zh-CN" altLang="en-US" sz="1600">
                <a:solidFill>
                  <a:srgbClr val="FF0000"/>
                </a:solidFill>
                <a:latin typeface="Verdana" panose="020B0604030504040204" charset="0"/>
                <a:cs typeface="Verdana" panose="020B0604030504040204" charset="0"/>
              </a:rPr>
              <a:t>logits</a:t>
            </a:r>
            <a:r>
              <a:rPr lang="zh-CN" altLang="en-US" sz="1600">
                <a:latin typeface="Verdana" panose="020B0604030504040204" charset="0"/>
                <a:cs typeface="Verdana" panose="020B0604030504040204" charset="0"/>
              </a:rPr>
              <a:t>, which were then used to generate mixing coefficients through a softmax operation. This simulation </a:t>
            </a:r>
            <a:r>
              <a:rPr lang="zh-CN" altLang="en-US" sz="1600">
                <a:solidFill>
                  <a:srgbClr val="FF0000"/>
                </a:solidFill>
                <a:latin typeface="Verdana" panose="020B0604030504040204" charset="0"/>
                <a:cs typeface="Verdana" panose="020B0604030504040204" charset="0"/>
              </a:rPr>
              <a:t>tested DyNeMo against the limitations of traditional Hidden Markov Models (HMMs)</a:t>
            </a:r>
            <a:r>
              <a:rPr lang="zh-CN" altLang="en-US" sz="1600">
                <a:latin typeface="Verdana" panose="020B0604030504040204" charset="0"/>
                <a:cs typeface="Verdana" panose="020B0604030504040204" charset="0"/>
              </a:rPr>
              <a:t> in modeling </a:t>
            </a:r>
            <a:r>
              <a:rPr lang="zh-CN" altLang="en-US" sz="1600">
                <a:solidFill>
                  <a:srgbClr val="FF0000"/>
                </a:solidFill>
                <a:latin typeface="Verdana" panose="020B0604030504040204" charset="0"/>
                <a:cs typeface="Verdana" panose="020B0604030504040204" charset="0"/>
              </a:rPr>
              <a:t>co-activating modes</a:t>
            </a:r>
            <a:r>
              <a:rPr lang="zh-CN" altLang="en-US" sz="1600">
                <a:latin typeface="Verdana" panose="020B0604030504040204" charset="0"/>
                <a:cs typeface="Verdana" panose="020B0604030504040204" charset="0"/>
              </a:rPr>
              <a:t> due to their inherent assumption of mutual exclusivity.</a:t>
            </a:r>
            <a:endParaRPr lang="zh-CN" altLang="en-US" sz="1600">
              <a:latin typeface="Verdana" panose="020B0604030504040204" charset="0"/>
              <a:cs typeface="Verdana" panose="020B0604030504040204" charset="0"/>
            </a:endParaRPr>
          </a:p>
          <a:p>
            <a:endParaRPr lang="zh-CN" altLang="en-US" sz="1600">
              <a:latin typeface="Verdana" panose="020B0604030504040204" charset="0"/>
              <a:cs typeface="Verdana" panose="020B0604030504040204" charset="0"/>
            </a:endParaRPr>
          </a:p>
          <a:p>
            <a:r>
              <a:rPr lang="en-US" altLang="zh-CN" sz="1600">
                <a:latin typeface="Verdana" panose="020B0604030504040204" charset="0"/>
                <a:cs typeface="Verdana" panose="020B0604030504040204" charset="0"/>
              </a:rPr>
              <a:t>Real data: </a:t>
            </a:r>
            <a:r>
              <a:rPr lang="zh-CN" altLang="en-US" sz="1600">
                <a:latin typeface="Verdana" panose="020B0604030504040204" charset="0"/>
                <a:cs typeface="Verdana" panose="020B0604030504040204" charset="0"/>
              </a:rPr>
              <a:t>Resting-State MEG Data - In addition to the simulation datasets, DyNeMo was applied to real Magnetoencephalography (MEG) data in both </a:t>
            </a:r>
            <a:r>
              <a:rPr lang="zh-CN" altLang="en-US" sz="1600">
                <a:solidFill>
                  <a:srgbClr val="FF0000"/>
                </a:solidFill>
                <a:latin typeface="Verdana" panose="020B0604030504040204" charset="0"/>
                <a:cs typeface="Verdana" panose="020B0604030504040204" charset="0"/>
              </a:rPr>
              <a:t>resting-state</a:t>
            </a:r>
            <a:r>
              <a:rPr lang="zh-CN" altLang="en-US" sz="1600">
                <a:latin typeface="Verdana" panose="020B0604030504040204" charset="0"/>
                <a:cs typeface="Verdana" panose="020B0604030504040204" charset="0"/>
              </a:rPr>
              <a:t> and </a:t>
            </a:r>
            <a:r>
              <a:rPr lang="zh-CN" altLang="en-US" sz="1600">
                <a:solidFill>
                  <a:srgbClr val="FF0000"/>
                </a:solidFill>
                <a:latin typeface="Verdana" panose="020B0604030504040204" charset="0"/>
                <a:cs typeface="Verdana" panose="020B0604030504040204" charset="0"/>
              </a:rPr>
              <a:t>task</a:t>
            </a:r>
            <a:r>
              <a:rPr lang="zh-CN" altLang="en-US" sz="1600">
                <a:latin typeface="Verdana" panose="020B0604030504040204" charset="0"/>
                <a:cs typeface="Verdana" panose="020B0604030504040204" charset="0"/>
              </a:rPr>
              <a:t> scenarios. This real-world application was aimed at demonstrating DyNeMo's utility in </a:t>
            </a:r>
            <a:r>
              <a:rPr lang="en-US" altLang="zh-CN" sz="1600">
                <a:latin typeface="Verdana" panose="020B0604030504040204" charset="0"/>
                <a:cs typeface="Verdana" panose="020B0604030504040204" charset="0"/>
              </a:rPr>
              <a:t>statistical</a:t>
            </a:r>
            <a:r>
              <a:rPr lang="zh-CN" altLang="en-US" sz="1600">
                <a:latin typeface="Verdana" panose="020B0604030504040204" charset="0"/>
                <a:cs typeface="Verdana" panose="020B0604030504040204" charset="0"/>
              </a:rPr>
              <a:t> studies, particularly in identifying plausible resting-state networks</a:t>
            </a:r>
            <a:r>
              <a:rPr lang="en-US" altLang="zh-CN" sz="1600">
                <a:latin typeface="Verdana" panose="020B0604030504040204" charset="0"/>
                <a:cs typeface="Verdana" panose="020B0604030504040204" charset="0"/>
              </a:rPr>
              <a:t>.</a:t>
            </a:r>
            <a:endParaRPr lang="en-US" altLang="zh-CN" sz="1600">
              <a:latin typeface="Verdana" panose="020B0604030504040204" charset="0"/>
              <a:cs typeface="Verdana" panose="020B0604030504040204" charset="0"/>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90170" y="133985"/>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Result 1</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pic>
        <p:nvPicPr>
          <p:cNvPr id="101" name="图片 100"/>
          <p:cNvPicPr/>
          <p:nvPr>
            <p:custDataLst>
              <p:tags r:id="rId3"/>
            </p:custDataLst>
          </p:nvPr>
        </p:nvPicPr>
        <p:blipFill>
          <a:blip r:embed="rId4"/>
          <a:stretch>
            <a:fillRect/>
          </a:stretch>
        </p:blipFill>
        <p:spPr>
          <a:xfrm>
            <a:off x="333071" y="1222833"/>
            <a:ext cx="5334609" cy="3450945"/>
          </a:xfrm>
          <a:prstGeom prst="rect">
            <a:avLst/>
          </a:prstGeom>
          <a:noFill/>
          <a:ln w="9525">
            <a:noFill/>
          </a:ln>
        </p:spPr>
      </p:pic>
      <p:sp>
        <p:nvSpPr>
          <p:cNvPr id="3" name="文本框 2"/>
          <p:cNvSpPr txBox="1"/>
          <p:nvPr/>
        </p:nvSpPr>
        <p:spPr>
          <a:xfrm>
            <a:off x="5667375" y="734060"/>
            <a:ext cx="6096000" cy="3599815"/>
          </a:xfrm>
          <a:prstGeom prst="rect">
            <a:avLst/>
          </a:prstGeom>
          <a:noFill/>
        </p:spPr>
        <p:txBody>
          <a:bodyPr wrap="square" rtlCol="0" anchor="t">
            <a:spAutoFit/>
          </a:bodyPr>
          <a:p>
            <a:r>
              <a:rPr lang="zh-CN" altLang="en-US" sz="1200">
                <a:solidFill>
                  <a:srgbClr val="FF0000"/>
                </a:solidFill>
              </a:rPr>
              <a:t>Transition Probability Matrix (a)</a:t>
            </a:r>
            <a:r>
              <a:rPr lang="zh-CN" altLang="en-US" sz="1200"/>
              <a:t>: This matrix describes the probability of transitioning from one state to another. </a:t>
            </a:r>
            <a:endParaRPr lang="zh-CN" altLang="en-US" sz="1200"/>
          </a:p>
          <a:p>
            <a:endParaRPr lang="zh-CN" altLang="en-US" sz="1200"/>
          </a:p>
          <a:p>
            <a:r>
              <a:rPr lang="zh-CN" altLang="en-US" sz="1200">
                <a:solidFill>
                  <a:srgbClr val="FF0000"/>
                </a:solidFill>
              </a:rPr>
              <a:t>Covariances (b)</a:t>
            </a:r>
            <a:r>
              <a:rPr lang="zh-CN" altLang="en-US" sz="1200"/>
              <a:t>: This shows the covariance matrices for the three states. The first row is the true data from the simulation, the second row is the data inferred by DyNeMo, and the third row is the data inferred by HMM.</a:t>
            </a:r>
            <a:endParaRPr lang="zh-CN" altLang="en-US" sz="1200"/>
          </a:p>
          <a:p>
            <a:endParaRPr lang="zh-CN" altLang="en-US" sz="1200"/>
          </a:p>
          <a:p>
            <a:r>
              <a:rPr lang="zh-CN" altLang="en-US" sz="1200">
                <a:solidFill>
                  <a:srgbClr val="FF0000"/>
                </a:solidFill>
              </a:rPr>
              <a:t>State Time Courses (c)</a:t>
            </a:r>
            <a:r>
              <a:rPr lang="zh-CN" altLang="en-US" sz="1200"/>
              <a:t>: Different </a:t>
            </a:r>
            <a:r>
              <a:rPr lang="zh-CN" altLang="en-US" sz="1200">
                <a:solidFill>
                  <a:srgbClr val="FF0000"/>
                </a:solidFill>
              </a:rPr>
              <a:t>colors</a:t>
            </a:r>
            <a:r>
              <a:rPr lang="en-US" altLang="zh-CN" sz="1200">
                <a:solidFill>
                  <a:srgbClr val="FF0000"/>
                </a:solidFill>
              </a:rPr>
              <a:t> bars</a:t>
            </a:r>
            <a:r>
              <a:rPr lang="zh-CN" altLang="en-US" sz="1200"/>
              <a:t> indicate the time courses of different states. The top of the figure represents the </a:t>
            </a:r>
            <a:r>
              <a:rPr lang="zh-CN" altLang="en-US" sz="1200">
                <a:solidFill>
                  <a:srgbClr val="FF0000"/>
                </a:solidFill>
              </a:rPr>
              <a:t>true data</a:t>
            </a:r>
            <a:r>
              <a:rPr lang="zh-CN" altLang="en-US" sz="1200"/>
              <a:t> simulated, the middle represents data </a:t>
            </a:r>
            <a:r>
              <a:rPr lang="zh-CN" altLang="en-US" sz="1200">
                <a:solidFill>
                  <a:srgbClr val="FF0000"/>
                </a:solidFill>
              </a:rPr>
              <a:t>inferred by DyNeMo</a:t>
            </a:r>
            <a:r>
              <a:rPr lang="zh-CN" altLang="en-US" sz="1200"/>
              <a:t>, and the bottom represents data </a:t>
            </a:r>
            <a:r>
              <a:rPr lang="zh-CN" altLang="en-US" sz="1200">
                <a:solidFill>
                  <a:srgbClr val="FF0000"/>
                </a:solidFill>
              </a:rPr>
              <a:t>inferred by HMM</a:t>
            </a:r>
            <a:r>
              <a:rPr lang="zh-CN" altLang="en-US" sz="1200"/>
              <a:t>.</a:t>
            </a:r>
            <a:endParaRPr lang="zh-CN" altLang="en-US" sz="1200"/>
          </a:p>
          <a:p>
            <a:endParaRPr lang="zh-CN" altLang="en-US" sz="1200"/>
          </a:p>
          <a:p>
            <a:r>
              <a:rPr lang="zh-CN" altLang="en-US" sz="1200">
                <a:solidFill>
                  <a:srgbClr val="FF0000"/>
                </a:solidFill>
              </a:rPr>
              <a:t>Inferred Lifetime Distributions (d)</a:t>
            </a:r>
            <a:r>
              <a:rPr lang="zh-CN" altLang="en-US" sz="1200"/>
              <a:t>: These histograms show the expected duration of each state, based on the hidden state sequences inferred by the models from the data. </a:t>
            </a:r>
            <a:r>
              <a:rPr lang="zh-CN" altLang="en-US" sz="1200">
                <a:solidFill>
                  <a:srgbClr val="FF0000"/>
                </a:solidFill>
              </a:rPr>
              <a:t>Both DyNeMo and HMM can infer lifetime distributions</a:t>
            </a:r>
            <a:r>
              <a:rPr lang="zh-CN" altLang="en-US" sz="1200"/>
              <a:t>, but their accuracy may vary.</a:t>
            </a:r>
            <a:endParaRPr lang="zh-CN" altLang="en-US" sz="1200"/>
          </a:p>
          <a:p>
            <a:endParaRPr lang="zh-CN" altLang="en-US" sz="1200"/>
          </a:p>
          <a:p>
            <a:r>
              <a:rPr lang="zh-CN" altLang="en-US" sz="1200">
                <a:solidFill>
                  <a:srgbClr val="FF0000"/>
                </a:solidFill>
              </a:rPr>
              <a:t>Sampled Lifetime Distributions (e)</a:t>
            </a:r>
            <a:r>
              <a:rPr lang="zh-CN" altLang="en-US" sz="1200"/>
              <a:t>: Compared to the inferred lifetime distributions, these histograms show the lifespan of states based on </a:t>
            </a:r>
            <a:r>
              <a:rPr lang="zh-CN" altLang="en-US" sz="1200">
                <a:solidFill>
                  <a:srgbClr val="FF0000"/>
                </a:solidFill>
              </a:rPr>
              <a:t>new data sequences generated by the models</a:t>
            </a:r>
            <a:r>
              <a:rPr lang="zh-CN" altLang="en-US" sz="1200"/>
              <a:t>. This demonstrates how the models internally represent the duration of states and can reproduce these characteristics when generating new data.</a:t>
            </a:r>
            <a:endParaRPr lang="zh-CN" altLang="en-US" sz="1200"/>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90170" y="133985"/>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Result 2</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3" name="文本框 2"/>
          <p:cNvSpPr txBox="1"/>
          <p:nvPr/>
        </p:nvSpPr>
        <p:spPr>
          <a:xfrm>
            <a:off x="5644515" y="1273810"/>
            <a:ext cx="6096000" cy="3230245"/>
          </a:xfrm>
          <a:prstGeom prst="rect">
            <a:avLst/>
          </a:prstGeom>
          <a:noFill/>
        </p:spPr>
        <p:txBody>
          <a:bodyPr wrap="square" rtlCol="0" anchor="t">
            <a:spAutoFit/>
          </a:bodyPr>
          <a:p>
            <a:r>
              <a:rPr lang="zh-CN" altLang="en-US" sz="1200"/>
              <a:t>a) </a:t>
            </a:r>
            <a:r>
              <a:rPr lang="zh-CN" altLang="en-US" sz="1200" b="1"/>
              <a:t>Logits</a:t>
            </a:r>
            <a:r>
              <a:rPr lang="zh-CN" altLang="en-US" sz="1200"/>
              <a:t>: This panel displays time series for six different modes, each with its own distinct oscillation pattern.</a:t>
            </a:r>
            <a:endParaRPr lang="zh-CN" altLang="en-US" sz="1200"/>
          </a:p>
          <a:p>
            <a:endParaRPr lang="zh-CN" altLang="en-US" sz="1200"/>
          </a:p>
          <a:p>
            <a:r>
              <a:rPr lang="zh-CN" altLang="en-US" sz="1200"/>
              <a:t>b) </a:t>
            </a:r>
            <a:r>
              <a:rPr lang="zh-CN" altLang="en-US" sz="1200" b="1"/>
              <a:t>Mixing Coefficients</a:t>
            </a:r>
            <a:r>
              <a:rPr lang="zh-CN" altLang="en-US" sz="1200"/>
              <a:t>: The top chart shows the "true" mixing coefficients used in the simulation, while the bottom chart shows the mixing coefficients as inferred by DyNeMo. These coefficients determine the contribution of each mode to the observed data at each time point.</a:t>
            </a:r>
            <a:endParaRPr lang="zh-CN" altLang="en-US" sz="1200"/>
          </a:p>
          <a:p>
            <a:endParaRPr lang="zh-CN" altLang="en-US" sz="1200"/>
          </a:p>
          <a:p>
            <a:r>
              <a:rPr lang="zh-CN" altLang="en-US" sz="1200"/>
              <a:t>c) </a:t>
            </a:r>
            <a:r>
              <a:rPr lang="zh-CN" altLang="en-US" sz="1200" b="1"/>
              <a:t>State Time Course:</a:t>
            </a:r>
            <a:r>
              <a:rPr lang="zh-CN" altLang="en-US" sz="1200"/>
              <a:t> Inferred by HMM, this chart shows the probability of each state over time. Different colors represent different states, and the width of the colored bands indicates the probability of each state at any given time point.</a:t>
            </a:r>
            <a:endParaRPr lang="zh-CN" altLang="en-US" sz="1200"/>
          </a:p>
          <a:p>
            <a:endParaRPr lang="zh-CN" altLang="en-US" sz="1200"/>
          </a:p>
          <a:p>
            <a:r>
              <a:rPr lang="zh-CN" altLang="en-US" sz="1200"/>
              <a:t>d) </a:t>
            </a:r>
            <a:r>
              <a:rPr lang="zh-CN" altLang="en-US" sz="1200" b="1"/>
              <a:t>Riemannian Distance between Reconstruction and Ground Truth:</a:t>
            </a:r>
            <a:r>
              <a:rPr lang="zh-CN" altLang="en-US" sz="1200"/>
              <a:t> This graph shows the Riemannian distance between the time-varying covariance reconstruction by DyNeMo and HMM compared to the ground truth. The Riemannian distance measures the difference between two covariance matrices and is used here to assess the accuracy of the model reconstruction against the actual simulation data.</a:t>
            </a:r>
            <a:endParaRPr lang="zh-CN" altLang="en-US" sz="1200"/>
          </a:p>
        </p:txBody>
      </p:sp>
      <p:pic>
        <p:nvPicPr>
          <p:cNvPr id="100" name="图片 99"/>
          <p:cNvPicPr/>
          <p:nvPr>
            <p:custDataLst>
              <p:tags r:id="rId3"/>
            </p:custDataLst>
          </p:nvPr>
        </p:nvPicPr>
        <p:blipFill>
          <a:blip r:embed="rId4"/>
          <a:stretch>
            <a:fillRect/>
          </a:stretch>
        </p:blipFill>
        <p:spPr>
          <a:xfrm>
            <a:off x="548640" y="902335"/>
            <a:ext cx="4821555" cy="5554345"/>
          </a:xfrm>
          <a:prstGeom prst="rect">
            <a:avLst/>
          </a:prstGeom>
          <a:noFill/>
          <a:ln w="9525">
            <a:noFill/>
          </a:ln>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238760" y="133985"/>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Result 3</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3" name="文本框 2"/>
          <p:cNvSpPr txBox="1"/>
          <p:nvPr/>
        </p:nvSpPr>
        <p:spPr>
          <a:xfrm>
            <a:off x="5873750" y="1231265"/>
            <a:ext cx="6096000" cy="3507740"/>
          </a:xfrm>
          <a:prstGeom prst="rect">
            <a:avLst/>
          </a:prstGeom>
          <a:noFill/>
        </p:spPr>
        <p:txBody>
          <a:bodyPr wrap="square" rtlCol="0" anchor="t">
            <a:spAutoFit/>
          </a:bodyPr>
          <a:p>
            <a:endParaRPr lang="zh-CN" altLang="en-US"/>
          </a:p>
          <a:p>
            <a:r>
              <a:rPr lang="zh-CN" altLang="en-US" sz="1200"/>
              <a:t>The Power Spectral Density (PSD) averaged over values indicates the distribution of power across frequencies in a signal or time series. </a:t>
            </a:r>
            <a:r>
              <a:rPr lang="zh-CN" altLang="en-US" sz="1200">
                <a:solidFill>
                  <a:srgbClr val="FF0000"/>
                </a:solidFill>
              </a:rPr>
              <a:t>It represents how the power of the signal is distributed across various frequency components. </a:t>
            </a:r>
            <a:r>
              <a:rPr lang="zh-CN" altLang="en-US" sz="1200"/>
              <a:t>For MEG data of brain activity, the PSD can show the intensity of activity in different brain regions at various frequencies.</a:t>
            </a:r>
            <a:endParaRPr lang="zh-CN" altLang="en-US" sz="1200"/>
          </a:p>
          <a:p>
            <a:endParaRPr lang="zh-CN" altLang="en-US" sz="1200"/>
          </a:p>
          <a:p>
            <a:r>
              <a:rPr lang="zh-CN" altLang="en-US" sz="1200"/>
              <a:t>The averaged PSD refers to the mean of the power values at each frequency point, calculated over multiple samples or measurements. For instance, in the analysis of MEG data for brain activity, one might focus on the average PSD in specific brain regions during a resting state. This can be obtained through the following steps:</a:t>
            </a:r>
            <a:endParaRPr lang="zh-CN" altLang="en-US" sz="1200"/>
          </a:p>
          <a:p>
            <a:endParaRPr lang="zh-CN" altLang="en-US" sz="1200"/>
          </a:p>
          <a:p>
            <a:r>
              <a:rPr lang="en-US" altLang="zh-CN" sz="1200"/>
              <a:t>step1 : </a:t>
            </a:r>
            <a:r>
              <a:rPr lang="zh-CN" altLang="en-US" sz="1200"/>
              <a:t>Compute the power spectrum for MEG data from the brain regions of interest using Fourier transform or another type of frequency domain transformation.</a:t>
            </a:r>
            <a:endParaRPr lang="zh-CN" altLang="en-US" sz="1200"/>
          </a:p>
          <a:p>
            <a:r>
              <a:rPr lang="en-US" altLang="zh-CN" sz="1200"/>
              <a:t>step 2: </a:t>
            </a:r>
            <a:r>
              <a:rPr lang="zh-CN" altLang="en-US" sz="1200"/>
              <a:t>Average the power values at each frequency point to get an overall PSD curve, reflecting the distribution of average power across frequencies.</a:t>
            </a:r>
            <a:endParaRPr lang="zh-CN" altLang="en-US" sz="1200"/>
          </a:p>
          <a:p>
            <a:r>
              <a:rPr lang="en-US" altLang="zh-CN" sz="1200"/>
              <a:t>step 3: </a:t>
            </a:r>
            <a:r>
              <a:rPr lang="zh-CN" altLang="en-US" sz="1200"/>
              <a:t>Repeat the above steps for multiple subjects or multiple measurements, then compute the mean to obtain a general PSD curve.</a:t>
            </a:r>
            <a:endParaRPr lang="zh-CN" altLang="en-US" sz="1200"/>
          </a:p>
        </p:txBody>
      </p:sp>
      <p:pic>
        <p:nvPicPr>
          <p:cNvPr id="101" name="图片 100"/>
          <p:cNvPicPr/>
          <p:nvPr>
            <p:custDataLst>
              <p:tags r:id="rId3"/>
            </p:custDataLst>
          </p:nvPr>
        </p:nvPicPr>
        <p:blipFill>
          <a:blip r:embed="rId4"/>
          <a:stretch>
            <a:fillRect/>
          </a:stretch>
        </p:blipFill>
        <p:spPr>
          <a:xfrm>
            <a:off x="375616" y="1166927"/>
            <a:ext cx="5334609" cy="4440326"/>
          </a:xfrm>
          <a:prstGeom prst="rect">
            <a:avLst/>
          </a:prstGeom>
          <a:noFill/>
          <a:ln w="9525">
            <a:noFill/>
          </a:ln>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461010" y="133985"/>
            <a:ext cx="2737485" cy="600075"/>
          </a:xfrm>
          <a:prstGeom prst="rect">
            <a:avLst/>
          </a:prstGeom>
          <a:noFill/>
          <a:ln>
            <a:noFill/>
          </a:ln>
        </p:spPr>
        <p:txBody>
          <a:bodyPr wrap="none" rtlCol="0" anchor="t">
            <a:noAutofit/>
          </a:bodyPr>
          <a:p>
            <a:pPr algn="ctr"/>
            <a:r>
              <a:rPr lang="en-US" altLang="zh-CN" sz="3600" b="1">
                <a:effectLst>
                  <a:outerShdw blurRad="38100" dist="19050" dir="2700000" algn="tl" rotWithShape="0">
                    <a:schemeClr val="dk1">
                      <a:alpha val="40000"/>
                    </a:schemeClr>
                  </a:outerShdw>
                </a:effectLst>
                <a:latin typeface="Verdana" panose="020B0604030504040204" charset="0"/>
                <a:sym typeface="+mn-ea"/>
              </a:rPr>
              <a:t>Result 3</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pic>
        <p:nvPicPr>
          <p:cNvPr id="102" name="图片 101"/>
          <p:cNvPicPr/>
          <p:nvPr/>
        </p:nvPicPr>
        <p:blipFill>
          <a:blip r:embed="rId3"/>
          <a:stretch>
            <a:fillRect/>
          </a:stretch>
        </p:blipFill>
        <p:spPr>
          <a:xfrm>
            <a:off x="728980" y="1055370"/>
            <a:ext cx="3954145" cy="4465955"/>
          </a:xfrm>
          <a:prstGeom prst="rect">
            <a:avLst/>
          </a:prstGeom>
          <a:noFill/>
          <a:ln w="9525">
            <a:noFill/>
          </a:ln>
        </p:spPr>
      </p:pic>
      <p:sp>
        <p:nvSpPr>
          <p:cNvPr id="3" name="文本框 2"/>
          <p:cNvSpPr txBox="1"/>
          <p:nvPr/>
        </p:nvSpPr>
        <p:spPr>
          <a:xfrm>
            <a:off x="5081905" y="831215"/>
            <a:ext cx="6096000" cy="4154170"/>
          </a:xfrm>
          <a:prstGeom prst="rect">
            <a:avLst/>
          </a:prstGeom>
          <a:noFill/>
        </p:spPr>
        <p:txBody>
          <a:bodyPr wrap="square" rtlCol="0" anchor="t">
            <a:spAutoFit/>
          </a:bodyPr>
          <a:p>
            <a:r>
              <a:rPr lang="zh-CN" altLang="en-US" sz="1200"/>
              <a:t>This image illustrates</a:t>
            </a:r>
            <a:r>
              <a:rPr lang="zh-CN" altLang="en-US" sz="1200">
                <a:solidFill>
                  <a:srgbClr val="FF0000"/>
                </a:solidFill>
              </a:rPr>
              <a:t> how DyNeMo characterizes modes within resting-state MEG data.</a:t>
            </a:r>
            <a:r>
              <a:rPr lang="zh-CN" altLang="en-US" sz="1200"/>
              <a:t> The details include:</a:t>
            </a:r>
            <a:endParaRPr lang="zh-CN" altLang="en-US" sz="1200"/>
          </a:p>
          <a:p>
            <a:endParaRPr lang="zh-CN" altLang="en-US" sz="1200"/>
          </a:p>
          <a:p>
            <a:r>
              <a:rPr lang="zh-CN" altLang="en-US" sz="1200"/>
              <a:t>a) Raw Mixing Coefficients (</a:t>
            </a:r>
            <a:r>
              <a:rPr lang="zh-CN" altLang="en-US" sz="1200" i="1"/>
              <a:t>α</a:t>
            </a:r>
            <a:r>
              <a:rPr lang="zh-CN" altLang="en-US" sz="1200" i="1" baseline="-25000">
                <a:solidFill>
                  <a:schemeClr val="tx1"/>
                </a:solidFill>
                <a:uFillTx/>
              </a:rPr>
              <a:t>jt</a:t>
            </a:r>
            <a:r>
              <a:rPr lang="zh-CN" altLang="en-US" sz="1200"/>
              <a:t>): The raw mixing coefficients inferred by DyNeMo for an individual subject.</a:t>
            </a:r>
            <a:endParaRPr lang="zh-CN" altLang="en-US" sz="1200"/>
          </a:p>
          <a:p>
            <a:endParaRPr lang="zh-CN" altLang="en-US" sz="1200"/>
          </a:p>
          <a:p>
            <a:r>
              <a:rPr lang="zh-CN" altLang="en-US" sz="1200"/>
              <a:t>b) Weighted Mixing Coefficients: Mixing coefficients αjt weighted by the trace of each mode's covariance and normalized to sum to one at each time point.</a:t>
            </a:r>
            <a:endParaRPr lang="zh-CN" altLang="en-US" sz="1200"/>
          </a:p>
          <a:p>
            <a:endParaRPr lang="zh-CN" altLang="en-US" sz="1200"/>
          </a:p>
          <a:p>
            <a:r>
              <a:rPr lang="zh-CN" altLang="en-US" sz="1200"/>
              <a:t>c) Zoomed-in Normalized Weighted Mixing Coefficients (</a:t>
            </a:r>
            <a:r>
              <a:rPr lang="zh-CN" altLang="en-US" sz="1200" i="1">
                <a:sym typeface="+mn-ea"/>
              </a:rPr>
              <a:t>α</a:t>
            </a:r>
            <a:r>
              <a:rPr lang="zh-CN" altLang="en-US" sz="1200" i="1" baseline="-25000">
                <a:uFillTx/>
                <a:sym typeface="+mn-ea"/>
              </a:rPr>
              <a:t>jt</a:t>
            </a:r>
            <a:r>
              <a:rPr lang="zh-CN" altLang="en-US" sz="1200"/>
              <a:t>): A zoomed-in view displaying the normalized weighted mixing coefficients for the first 5 seconds.</a:t>
            </a:r>
            <a:endParaRPr lang="zh-CN" altLang="en-US" sz="1200"/>
          </a:p>
          <a:p>
            <a:endParaRPr lang="zh-CN" altLang="en-US" sz="1200"/>
          </a:p>
          <a:p>
            <a:r>
              <a:rPr lang="zh-CN" altLang="en-US" sz="1200"/>
              <a:t>d) HMM State Time Course: For comparison, the HMM state time course is shown for the first 5 seconds. The power/functional connectivity (FC) maps and power spectral densities (PSDs) for the HMM states are presented in Figure S7.</a:t>
            </a:r>
            <a:endParaRPr lang="zh-CN" altLang="en-US" sz="1200"/>
          </a:p>
          <a:p>
            <a:endParaRPr lang="zh-CN" altLang="en-US" sz="1200"/>
          </a:p>
          <a:p>
            <a:r>
              <a:rPr lang="zh-CN" altLang="en-US" sz="1200"/>
              <a:t>e) Correlation between Raw Mixing Coefficients (</a:t>
            </a:r>
            <a:r>
              <a:rPr lang="zh-CN" altLang="en-US" sz="1200" i="1">
                <a:sym typeface="+mn-ea"/>
              </a:rPr>
              <a:t>α</a:t>
            </a:r>
            <a:r>
              <a:rPr lang="zh-CN" altLang="en-US" sz="1200" i="1" baseline="-25000">
                <a:uFillTx/>
                <a:sym typeface="+mn-ea"/>
              </a:rPr>
              <a:t>jt</a:t>
            </a:r>
            <a:r>
              <a:rPr lang="zh-CN" altLang="en-US" sz="1200"/>
              <a:t>) for Different Modes (j): The ordering is consistent with Fig. 6. We observe that DyNeMo's description of the data constitutes a set of co-existing modes whose contributions to the time-varying covariance fluctuate. Once weighted by the covariance matrices, each mode exhibits a more equal contribution. It is also noted that modes 2–10 are anti-correlated with mode 1, and modes with activation in similar regions, e.g., modes 2, 3, and 4, are correlated.</a:t>
            </a:r>
            <a:endParaRPr lang="zh-CN" altLang="en-US" sz="1200"/>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90170" y="133985"/>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Result 3</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3" name="文本框 2"/>
          <p:cNvSpPr txBox="1"/>
          <p:nvPr/>
        </p:nvSpPr>
        <p:spPr>
          <a:xfrm>
            <a:off x="5966460" y="1214120"/>
            <a:ext cx="6096000" cy="4892675"/>
          </a:xfrm>
          <a:prstGeom prst="rect">
            <a:avLst/>
          </a:prstGeom>
          <a:noFill/>
        </p:spPr>
        <p:txBody>
          <a:bodyPr wrap="square" rtlCol="0" anchor="t">
            <a:spAutoFit/>
          </a:bodyPr>
          <a:p>
            <a:r>
              <a:rPr lang="en-US" altLang="zh-CN" sz="1200"/>
              <a:t>It</a:t>
            </a:r>
            <a:r>
              <a:rPr lang="zh-CN" altLang="en-US" sz="1200"/>
              <a:t> demonstrates how DyNeMo reveals short-lived mode activations with lifetimes of 100–150 milliseconds.</a:t>
            </a:r>
            <a:endParaRPr lang="zh-CN" altLang="en-US" sz="1200"/>
          </a:p>
          <a:p>
            <a:endParaRPr lang="zh-CN" altLang="en-US" sz="1200"/>
          </a:p>
          <a:p>
            <a:r>
              <a:rPr lang="zh-CN" altLang="en-US" sz="1200"/>
              <a:t>a) Mode Activation Time Courses: Turquoise regions indicate when a mode is "active". Only the first 5 seconds of each mode's activation time course for the first subject is shown.</a:t>
            </a:r>
            <a:endParaRPr lang="zh-CN" altLang="en-US" sz="1200"/>
          </a:p>
          <a:p>
            <a:endParaRPr lang="zh-CN" altLang="en-US" sz="1200"/>
          </a:p>
          <a:p>
            <a:r>
              <a:rPr lang="zh-CN" altLang="en-US" sz="1200"/>
              <a:t>b) GMM Fits: Gaussian Mixture Model (GMM) fits used to identify mode "activations".</a:t>
            </a:r>
            <a:endParaRPr lang="zh-CN" altLang="en-US" sz="1200"/>
          </a:p>
          <a:p>
            <a:endParaRPr lang="zh-CN" altLang="en-US" sz="1200"/>
          </a:p>
          <a:p>
            <a:r>
              <a:rPr lang="zh-CN" altLang="en-US" sz="1200"/>
              <a:t>c) Mode Activation Lifetimes Distribution: Shows the distribution of mode activation lifetimes across all activations and subjects.</a:t>
            </a:r>
            <a:endParaRPr lang="zh-CN" altLang="en-US" sz="1200"/>
          </a:p>
          <a:p>
            <a:endParaRPr lang="zh-CN" altLang="en-US" sz="1200"/>
          </a:p>
          <a:p>
            <a:r>
              <a:rPr lang="zh-CN" altLang="en-US" sz="1200"/>
              <a:t>d) Intervals Distribution: Displays the distribution of intervals between mode activations.</a:t>
            </a:r>
            <a:endParaRPr lang="zh-CN" altLang="en-US" sz="1200"/>
          </a:p>
          <a:p>
            <a:endParaRPr lang="zh-CN" altLang="en-US" sz="1200"/>
          </a:p>
          <a:p>
            <a:r>
              <a:rPr lang="zh-CN" altLang="en-US" sz="1200"/>
              <a:t>e) Fractional Occupancies Distribution: Illustrates the distribution of fractional occupancies across subjects.</a:t>
            </a:r>
            <a:endParaRPr lang="zh-CN" altLang="en-US" sz="1200"/>
          </a:p>
          <a:p>
            <a:endParaRPr lang="zh-CN" altLang="en-US" sz="1200"/>
          </a:p>
          <a:p>
            <a:r>
              <a:rPr lang="zh-CN" altLang="en-US" sz="1200">
                <a:solidFill>
                  <a:srgbClr val="FF0000"/>
                </a:solidFill>
              </a:rPr>
              <a:t>It is noted that Mode 1 has a significantly longer mean lifetime (approximately 400 milliseconds) as compared to the other modes (approximately 100–150 milliseconds).</a:t>
            </a:r>
            <a:r>
              <a:rPr lang="zh-CN" altLang="en-US" sz="1200"/>
              <a:t> There is also a wide distribution of fractional occupancies across subjects.</a:t>
            </a:r>
            <a:endParaRPr lang="zh-CN" altLang="en-US" sz="1200"/>
          </a:p>
          <a:p>
            <a:endParaRPr lang="zh-CN" altLang="en-US" sz="1200"/>
          </a:p>
          <a:p>
            <a:endParaRPr lang="zh-CN" altLang="en-US" sz="1200"/>
          </a:p>
          <a:p>
            <a:endParaRPr lang="zh-CN" altLang="en-US" sz="1200"/>
          </a:p>
          <a:p>
            <a:endParaRPr lang="zh-CN" altLang="en-US" sz="1200"/>
          </a:p>
          <a:p>
            <a:endParaRPr lang="zh-CN" altLang="en-US" sz="1200"/>
          </a:p>
          <a:p>
            <a:endParaRPr lang="zh-CN" altLang="en-US" sz="1200"/>
          </a:p>
        </p:txBody>
      </p:sp>
      <p:pic>
        <p:nvPicPr>
          <p:cNvPr id="103" name="图片 102"/>
          <p:cNvPicPr/>
          <p:nvPr>
            <p:custDataLst>
              <p:tags r:id="rId3"/>
            </p:custDataLst>
          </p:nvPr>
        </p:nvPicPr>
        <p:blipFill>
          <a:blip r:embed="rId4"/>
          <a:stretch>
            <a:fillRect/>
          </a:stretch>
        </p:blipFill>
        <p:spPr>
          <a:xfrm>
            <a:off x="350851" y="857428"/>
            <a:ext cx="5334609" cy="5144414"/>
          </a:xfrm>
          <a:prstGeom prst="rect">
            <a:avLst/>
          </a:prstGeom>
          <a:noFill/>
          <a:ln w="9525">
            <a:noFill/>
          </a:ln>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2637155" y="171450"/>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Supplementary Information</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sp>
        <p:nvSpPr>
          <p:cNvPr id="3" name="文本框 2"/>
          <p:cNvSpPr txBox="1"/>
          <p:nvPr/>
        </p:nvSpPr>
        <p:spPr>
          <a:xfrm>
            <a:off x="457200" y="1060450"/>
            <a:ext cx="6096000" cy="368300"/>
          </a:xfrm>
          <a:prstGeom prst="rect">
            <a:avLst/>
          </a:prstGeom>
          <a:noFill/>
        </p:spPr>
        <p:txBody>
          <a:bodyPr wrap="square" rtlCol="0" anchor="t">
            <a:spAutoFit/>
          </a:bodyPr>
          <a:p>
            <a:r>
              <a:rPr lang="zh-CN" altLang="en-US"/>
              <a:t>The Adam optimizer (Adaptive Moment Estimation)</a:t>
            </a:r>
            <a:endParaRPr lang="zh-CN" altLang="en-US"/>
          </a:p>
        </p:txBody>
      </p:sp>
      <p:pic>
        <p:nvPicPr>
          <p:cNvPr id="5" name="图片 4"/>
          <p:cNvPicPr>
            <a:picLocks noChangeAspect="1"/>
          </p:cNvPicPr>
          <p:nvPr/>
        </p:nvPicPr>
        <p:blipFill>
          <a:blip r:embed="rId3"/>
          <a:stretch>
            <a:fillRect/>
          </a:stretch>
        </p:blipFill>
        <p:spPr>
          <a:xfrm>
            <a:off x="545465" y="1549400"/>
            <a:ext cx="4912360" cy="457898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1969135" y="133985"/>
            <a:ext cx="2737485" cy="600075"/>
          </a:xfrm>
          <a:prstGeom prst="rect">
            <a:avLst/>
          </a:prstGeom>
          <a:noFill/>
          <a:ln>
            <a:noFill/>
          </a:ln>
        </p:spPr>
        <p:txBody>
          <a:bodyPr wrap="none" rtlCol="0" anchor="t">
            <a:noAutofit/>
          </a:bodyPr>
          <a:p>
            <a:pPr algn="ctr"/>
            <a:r>
              <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rPr>
              <a:t>Layer Normalization</a:t>
            </a:r>
            <a:endParaRPr lang="en-US" altLang="zh-CN" sz="3600" b="1">
              <a:solidFill>
                <a:schemeClr val="tx1"/>
              </a:solidFill>
              <a:effectLst>
                <a:outerShdw blurRad="38100" dist="19050" dir="2700000" algn="tl" rotWithShape="0">
                  <a:schemeClr val="dk1">
                    <a:alpha val="40000"/>
                  </a:schemeClr>
                </a:outerShdw>
              </a:effectLst>
              <a:latin typeface="Verdana" panose="020B0604030504040204" charset="0"/>
            </a:endParaRPr>
          </a:p>
        </p:txBody>
      </p:sp>
      <p:pic>
        <p:nvPicPr>
          <p:cNvPr id="3" name="图片 2"/>
          <p:cNvPicPr>
            <a:picLocks noChangeAspect="1"/>
          </p:cNvPicPr>
          <p:nvPr/>
        </p:nvPicPr>
        <p:blipFill>
          <a:blip r:embed="rId3"/>
          <a:stretch>
            <a:fillRect/>
          </a:stretch>
        </p:blipFill>
        <p:spPr>
          <a:xfrm>
            <a:off x="666750" y="827405"/>
            <a:ext cx="5911850" cy="556260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commondata" val="eyJoZGlkIjoiZTkxYWMwODgwOWE1NjQ3NmQyNTQzNTI0OGU1NzA3OTE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13677</Words>
  <Application>WPS 演示</Application>
  <PresentationFormat>宽屏</PresentationFormat>
  <Paragraphs>133</Paragraphs>
  <Slides>19</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宋体</vt:lpstr>
      <vt:lpstr>Wingdings</vt:lpstr>
      <vt:lpstr>Wingdings</vt:lpstr>
      <vt:lpstr>Verdana</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白瑾轩</cp:lastModifiedBy>
  <cp:revision>158</cp:revision>
  <dcterms:created xsi:type="dcterms:W3CDTF">2019-06-19T02:08:00Z</dcterms:created>
  <dcterms:modified xsi:type="dcterms:W3CDTF">2024-01-19T13:22:43Z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2714BC2042754196817988410A36725A</vt:lpwstr>
  </property>
</Properties>
</file>