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322" r:id="rId6"/>
    <p:sldId id="259" r:id="rId7"/>
    <p:sldId id="260" r:id="rId8"/>
    <p:sldId id="291"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323" r:id="rId22"/>
    <p:sldId id="324" r:id="rId23"/>
    <p:sldId id="273" r:id="rId24"/>
    <p:sldId id="274" r:id="rId25"/>
    <p:sldId id="289" r:id="rId26"/>
    <p:sldId id="290"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7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19.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3.xml"/><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tags" Target="../tags/tag8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5.xml"/><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1.xml"/><Relationship Id="rId7" Type="http://schemas.openxmlformats.org/officeDocument/2006/relationships/image" Target="../media/image21.png"/><Relationship Id="rId6" Type="http://schemas.openxmlformats.org/officeDocument/2006/relationships/tags" Target="../tags/tag90.xml"/><Relationship Id="rId5" Type="http://schemas.openxmlformats.org/officeDocument/2006/relationships/image" Target="../media/image9.png"/><Relationship Id="rId4" Type="http://schemas.openxmlformats.org/officeDocument/2006/relationships/tags" Target="../tags/tag89.xml"/><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tags" Target="../tags/tag8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3.xml"/><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6.xml"/><Relationship Id="rId5" Type="http://schemas.openxmlformats.org/officeDocument/2006/relationships/image" Target="../media/image9.png"/><Relationship Id="rId4" Type="http://schemas.openxmlformats.org/officeDocument/2006/relationships/tags" Target="../tags/tag95.xml"/><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tags" Target="../tags/tag94.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9.xml"/><Relationship Id="rId4" Type="http://schemas.openxmlformats.org/officeDocument/2006/relationships/image" Target="../media/image24.jpeg"/><Relationship Id="rId3" Type="http://schemas.openxmlformats.org/officeDocument/2006/relationships/tags" Target="../tags/tag98.xml"/><Relationship Id="rId2" Type="http://schemas.openxmlformats.org/officeDocument/2006/relationships/image" Target="../media/image3.png"/><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image" Target="../media/image25.jpeg"/><Relationship Id="rId3" Type="http://schemas.openxmlformats.org/officeDocument/2006/relationships/tags" Target="../tags/tag101.xml"/><Relationship Id="rId2" Type="http://schemas.openxmlformats.org/officeDocument/2006/relationships/image" Target="../media/image3.png"/><Relationship Id="rId1" Type="http://schemas.openxmlformats.org/officeDocument/2006/relationships/tags" Target="../tags/tag100.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4.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tags" Target="../tags/tag10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3.png"/><Relationship Id="rId1" Type="http://schemas.openxmlformats.org/officeDocument/2006/relationships/tags" Target="../tags/tag10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3.png"/><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tags" Target="../tags/tag107.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3.png"/><Relationship Id="rId1" Type="http://schemas.openxmlformats.org/officeDocument/2006/relationships/tags" Target="../tags/tag10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3.png"/><Relationship Id="rId1" Type="http://schemas.openxmlformats.org/officeDocument/2006/relationships/tags" Target="../tags/tag11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3.png"/><Relationship Id="rId1" Type="http://schemas.openxmlformats.org/officeDocument/2006/relationships/tags" Target="../tags/tag11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3.png"/><Relationship Id="rId1" Type="http://schemas.openxmlformats.org/officeDocument/2006/relationships/tags" Target="../tags/tag115.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image" Target="../media/image3.png"/><Relationship Id="rId1" Type="http://schemas.openxmlformats.org/officeDocument/2006/relationships/tags" Target="../tags/tag117.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3.png"/><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9.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1.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689975" y="5810885"/>
            <a:ext cx="3502025" cy="1047115"/>
          </a:xfrm>
          <a:prstGeom prst="rect">
            <a:avLst/>
          </a:prstGeom>
        </p:spPr>
      </p:pic>
      <p:sp>
        <p:nvSpPr>
          <p:cNvPr id="6" name="文本框 5"/>
          <p:cNvSpPr txBox="1"/>
          <p:nvPr/>
        </p:nvSpPr>
        <p:spPr>
          <a:xfrm>
            <a:off x="1083310" y="248920"/>
            <a:ext cx="10025380" cy="900430"/>
          </a:xfrm>
          <a:prstGeom prst="rect">
            <a:avLst/>
          </a:prstGeom>
          <a:noFill/>
        </p:spPr>
        <p:txBody>
          <a:bodyPr wrap="square" rtlCol="0">
            <a:noAutofit/>
            <a:scene3d>
              <a:camera prst="orthographicFront"/>
              <a:lightRig rig="threePt" dir="t"/>
            </a:scene3d>
          </a:bodyPr>
          <a:p>
            <a:r>
              <a:rPr lang="zh-CN" altLang="en-US" sz="2400">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rPr>
              <a:t>Mixtures of large-scale dynamic functional brain network modes</a:t>
            </a:r>
            <a:endParaRPr lang="zh-CN" altLang="en-US" sz="2400">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endParaRPr>
          </a:p>
        </p:txBody>
      </p:sp>
      <p:pic>
        <p:nvPicPr>
          <p:cNvPr id="9" name="图片 8"/>
          <p:cNvPicPr>
            <a:picLocks noChangeAspect="1"/>
          </p:cNvPicPr>
          <p:nvPr/>
        </p:nvPicPr>
        <p:blipFill>
          <a:blip r:embed="rId2"/>
          <a:stretch>
            <a:fillRect/>
          </a:stretch>
        </p:blipFill>
        <p:spPr>
          <a:xfrm>
            <a:off x="1225550" y="1602105"/>
            <a:ext cx="4921250" cy="4083050"/>
          </a:xfrm>
          <a:prstGeom prst="rect">
            <a:avLst/>
          </a:prstGeom>
        </p:spPr>
      </p:pic>
      <p:sp>
        <p:nvSpPr>
          <p:cNvPr id="10" name="文本框 9"/>
          <p:cNvSpPr txBox="1"/>
          <p:nvPr/>
        </p:nvSpPr>
        <p:spPr>
          <a:xfrm>
            <a:off x="5997575" y="1673860"/>
            <a:ext cx="6096000" cy="4179570"/>
          </a:xfrm>
          <a:prstGeom prst="rect">
            <a:avLst/>
          </a:prstGeom>
          <a:noFill/>
        </p:spPr>
        <p:txBody>
          <a:bodyPr wrap="square" rtlCol="0" anchor="t">
            <a:noAutofit/>
          </a:bodyPr>
          <a:p>
            <a:r>
              <a:rPr lang="en-US" altLang="zh-CN">
                <a:latin typeface="Verdana" panose="020B0604030504040204" charset="0"/>
                <a:cs typeface="Verdana" panose="020B0604030504040204" charset="0"/>
                <a:sym typeface="+mn-ea"/>
              </a:rPr>
              <a:t>L</a:t>
            </a:r>
            <a:r>
              <a:rPr lang="zh-CN" altLang="en-US">
                <a:latin typeface="Verdana" panose="020B0604030504040204" charset="0"/>
                <a:cs typeface="Verdana" panose="020B0604030504040204" charset="0"/>
                <a:sym typeface="+mn-ea"/>
              </a:rPr>
              <a:t>anguage</a:t>
            </a:r>
            <a:r>
              <a:rPr lang="en-US" altLang="zh-CN">
                <a:latin typeface="Verdana" panose="020B0604030504040204" charset="0"/>
                <a:cs typeface="Verdana" panose="020B0604030504040204" charset="0"/>
                <a:sym typeface="+mn-ea"/>
              </a:rPr>
              <a:t> modes</a:t>
            </a:r>
            <a:endParaRPr lang="zh-CN" altLang="en-US">
              <a:latin typeface="Verdana" panose="020B0604030504040204" charset="0"/>
              <a:cs typeface="Verdana" panose="020B0604030504040204" charset="0"/>
            </a:endParaRPr>
          </a:p>
          <a:p>
            <a:endParaRPr lang="zh-CN" altLang="en-US">
              <a:latin typeface="Verdana" panose="020B0604030504040204" charset="0"/>
              <a:cs typeface="Verdana" panose="020B0604030504040204" charset="0"/>
            </a:endParaRPr>
          </a:p>
          <a:p>
            <a:r>
              <a:rPr lang="zh-CN" altLang="en-US">
                <a:latin typeface="Verdana" panose="020B0604030504040204" charset="0"/>
                <a:cs typeface="Verdana" panose="020B0604030504040204" charset="0"/>
              </a:rPr>
              <a:t>In Broca</a:t>
            </a:r>
            <a:r>
              <a:rPr lang="en-US" altLang="zh-CN">
                <a:latin typeface="Verdana" panose="020B0604030504040204" charset="0"/>
                <a:cs typeface="Verdana" panose="020B0604030504040204" charset="0"/>
              </a:rPr>
              <a:t>’</a:t>
            </a:r>
            <a:r>
              <a:rPr lang="zh-CN" altLang="en-US">
                <a:latin typeface="Verdana" panose="020B0604030504040204" charset="0"/>
                <a:cs typeface="Verdana" panose="020B0604030504040204" charset="0"/>
              </a:rPr>
              <a:t>s area, injury altered the capacity for speech production, while in Wernicke</a:t>
            </a:r>
            <a:r>
              <a:rPr lang="en-US" altLang="zh-CN">
                <a:latin typeface="Verdana" panose="020B0604030504040204" charset="0"/>
                <a:cs typeface="Verdana" panose="020B0604030504040204" charset="0"/>
              </a:rPr>
              <a:t>’</a:t>
            </a:r>
            <a:r>
              <a:rPr lang="zh-CN" altLang="en-US">
                <a:latin typeface="Verdana" panose="020B0604030504040204" charset="0"/>
                <a:cs typeface="Verdana" panose="020B0604030504040204" charset="0"/>
              </a:rPr>
              <a:t>s area, damage impacted the ability to comprehend language. </a:t>
            </a:r>
            <a:endParaRPr lang="zh-CN" altLang="en-US">
              <a:latin typeface="Verdana" panose="020B0604030504040204" charset="0"/>
              <a:cs typeface="Verdana" panose="020B0604030504040204" charset="0"/>
            </a:endParaRPr>
          </a:p>
          <a:p>
            <a:endParaRPr lang="zh-CN" altLang="en-US">
              <a:latin typeface="Verdana" panose="020B0604030504040204" charset="0"/>
              <a:cs typeface="Verdana" panose="020B0604030504040204" charset="0"/>
            </a:endParaRPr>
          </a:p>
          <a:p>
            <a:r>
              <a:rPr lang="en-US" altLang="zh-CN">
                <a:latin typeface="Verdana" panose="020B0604030504040204" charset="0"/>
                <a:cs typeface="Verdana" panose="020B0604030504040204" charset="0"/>
              </a:rPr>
              <a:t>One of our focus, as statisticians, are </a:t>
            </a:r>
            <a:r>
              <a:rPr lang="zh-CN" altLang="en-US">
                <a:latin typeface="Verdana" panose="020B0604030504040204" charset="0"/>
                <a:cs typeface="Verdana" panose="020B0604030504040204" charset="0"/>
              </a:rPr>
              <a:t>studying the gray matter (the "processors") and how it is connected and interacts through the white matter (the "wires").</a:t>
            </a:r>
            <a:endParaRPr lang="zh-CN" altLang="en-US">
              <a:latin typeface="Verdana" panose="020B0604030504040204" charset="0"/>
              <a:cs typeface="Verdana" panose="020B0604030504040204" charset="0"/>
            </a:endParaRPr>
          </a:p>
        </p:txBody>
      </p:sp>
      <p:sp>
        <p:nvSpPr>
          <p:cNvPr id="11" name="文本框 10"/>
          <p:cNvSpPr txBox="1"/>
          <p:nvPr/>
        </p:nvSpPr>
        <p:spPr>
          <a:xfrm>
            <a:off x="1281430" y="920750"/>
            <a:ext cx="7408545" cy="368300"/>
          </a:xfrm>
          <a:prstGeom prst="rect">
            <a:avLst/>
          </a:prstGeom>
          <a:noFill/>
        </p:spPr>
        <p:txBody>
          <a:bodyPr wrap="square" rtlCol="0">
            <a:spAutoFit/>
          </a:bodyPr>
          <a:p>
            <a:r>
              <a:rPr lang="en-US" altLang="zh-CN">
                <a:latin typeface="Verdana" panose="020B0604030504040204" charset="0"/>
                <a:cs typeface="Verdana" panose="020B0604030504040204" charset="0"/>
              </a:rPr>
              <a:t>A general question: What is the </a:t>
            </a:r>
            <a:r>
              <a:rPr lang="zh-CN" altLang="en-US">
                <a:solidFill>
                  <a:srgbClr val="FF0000"/>
                </a:solidFill>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functional brain network</a:t>
            </a:r>
            <a:r>
              <a:rPr lang="en-US" altLang="zh-CN">
                <a:latin typeface="Verdana" panose="020B0604030504040204" charset="0"/>
                <a:cs typeface="Verdana" panose="020B0604030504040204" charset="0"/>
              </a:rPr>
              <a:t> </a:t>
            </a:r>
            <a:endParaRPr lang="en-US" altLang="zh-CN">
              <a:latin typeface="Verdana" panose="020B0604030504040204" charset="0"/>
              <a:cs typeface="Verdana" panose="020B0604030504040204" charset="0"/>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pic>
        <p:nvPicPr>
          <p:cNvPr id="2" name="图片 1"/>
          <p:cNvPicPr>
            <a:picLocks noChangeAspect="1"/>
          </p:cNvPicPr>
          <p:nvPr/>
        </p:nvPicPr>
        <p:blipFill>
          <a:blip r:embed="rId3"/>
          <a:stretch>
            <a:fillRect/>
          </a:stretch>
        </p:blipFill>
        <p:spPr>
          <a:xfrm>
            <a:off x="693420" y="696595"/>
            <a:ext cx="6426200" cy="3448050"/>
          </a:xfrm>
          <a:prstGeom prst="rect">
            <a:avLst/>
          </a:prstGeom>
        </p:spPr>
      </p:pic>
      <p:sp>
        <p:nvSpPr>
          <p:cNvPr id="3" name="文本框 2"/>
          <p:cNvSpPr txBox="1"/>
          <p:nvPr/>
        </p:nvSpPr>
        <p:spPr>
          <a:xfrm>
            <a:off x="741680" y="389890"/>
            <a:ext cx="6096000" cy="306705"/>
          </a:xfrm>
          <a:prstGeom prst="rect">
            <a:avLst/>
          </a:prstGeom>
          <a:noFill/>
        </p:spPr>
        <p:txBody>
          <a:bodyPr wrap="square" rtlCol="0" anchor="t">
            <a:spAutoFit/>
          </a:bodyPr>
          <a:p>
            <a:r>
              <a:rPr lang="en-US" altLang="zh-CN" sz="1400" b="1">
                <a:solidFill>
                  <a:schemeClr val="tx1"/>
                </a:solidFill>
                <a:latin typeface="Verdana" panose="020B0604030504040204" charset="0"/>
                <a:cs typeface="Verdana" panose="020B0604030504040204" charset="0"/>
                <a:sym typeface="+mn-ea"/>
              </a:rPr>
              <a:t>I</a:t>
            </a:r>
            <a:r>
              <a:rPr lang="zh-CN" altLang="en-US" sz="1400" b="1">
                <a:solidFill>
                  <a:schemeClr val="tx1"/>
                </a:solidFill>
                <a:latin typeface="Verdana" panose="020B0604030504040204" charset="0"/>
                <a:cs typeface="Verdana" panose="020B0604030504040204" charset="0"/>
                <a:sym typeface="+mn-ea"/>
              </a:rPr>
              <a:t>nference network</a:t>
            </a:r>
            <a:endParaRPr lang="zh-CN" altLang="en-US" sz="1400" b="1">
              <a:solidFill>
                <a:schemeClr val="tx1"/>
              </a:solidFill>
              <a:latin typeface="Verdana" panose="020B0604030504040204" charset="0"/>
              <a:cs typeface="Verdana" panose="020B0604030504040204" charset="0"/>
              <a:sym typeface="+mn-ea"/>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3" name="文本框 2"/>
          <p:cNvSpPr txBox="1"/>
          <p:nvPr/>
        </p:nvSpPr>
        <p:spPr>
          <a:xfrm>
            <a:off x="668020" y="355600"/>
            <a:ext cx="8847455"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Sum </a:t>
            </a:r>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up --- DyNeMo(Dynamic Network Modes)</a:t>
            </a:r>
            <a:endParaRPr lang="zh-CN" altLang="en-US"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6" name="文本框 5"/>
          <p:cNvSpPr txBox="1"/>
          <p:nvPr/>
        </p:nvSpPr>
        <p:spPr>
          <a:xfrm>
            <a:off x="723265" y="1160780"/>
            <a:ext cx="8049895" cy="3656330"/>
          </a:xfrm>
          <a:prstGeom prst="rect">
            <a:avLst/>
          </a:prstGeom>
          <a:noFill/>
        </p:spPr>
        <p:txBody>
          <a:bodyPr wrap="square" rtlCol="0" anchor="t">
            <a:noAutofit/>
          </a:bodyPr>
          <a:p>
            <a:r>
              <a:rPr lang="zh-CN" altLang="en-US" sz="1200"/>
              <a:t>The </a:t>
            </a:r>
            <a:r>
              <a:rPr lang="zh-CN" altLang="en-US" sz="1200">
                <a:solidFill>
                  <a:srgbClr val="FF0000"/>
                </a:solidFill>
              </a:rPr>
              <a:t>DyNeMo model</a:t>
            </a:r>
            <a:r>
              <a:rPr lang="zh-CN" altLang="en-US" sz="1200"/>
              <a:t> is a generative model for neuroimaging data, treating functional brain networks, including functional connectivity metrics, as dynamic entities. It employs static spatial brain activity patterns termed "modes", linearly combined to define time-varying data statistics. Key elements include:</a:t>
            </a:r>
            <a:endParaRPr lang="zh-CN" altLang="en-US" sz="1200"/>
          </a:p>
          <a:p>
            <a:endParaRPr lang="zh-CN" altLang="en-US" sz="1200"/>
          </a:p>
          <a:p>
            <a:r>
              <a:rPr lang="zh-CN" altLang="en-US" sz="1200"/>
              <a:t>1. Latent Representation: Dynamic mixing coefficients, denoted </a:t>
            </a:r>
            <a:r>
              <a:rPr lang="en-US" altLang="zh-CN" sz="1200" b="1" i="1">
                <a:latin typeface="Verdana" panose="020B0604030504040204" charset="0"/>
                <a:cs typeface="Verdana" panose="020B0604030504040204" charset="0"/>
                <a:sym typeface="+mn-ea"/>
              </a:rPr>
              <a:t>α</a:t>
            </a:r>
            <a:r>
              <a:rPr lang="en-US" altLang="zh-CN" sz="1200" b="1" i="1" baseline="-25000">
                <a:uFillTx/>
                <a:latin typeface="Verdana" panose="020B0604030504040204" charset="0"/>
                <a:cs typeface="Verdana" panose="020B0604030504040204" charset="0"/>
                <a:sym typeface="+mn-ea"/>
              </a:rPr>
              <a:t>t</a:t>
            </a:r>
            <a:r>
              <a:rPr lang="zh-CN" altLang="en-US" sz="1200"/>
              <a:t>.</a:t>
            </a:r>
            <a:endParaRPr lang="zh-CN" altLang="en-US" sz="1200"/>
          </a:p>
          <a:p>
            <a:r>
              <a:rPr lang="zh-CN" altLang="en-US" sz="1200"/>
              <a:t>2. Observation Model: A multivariate normal distribution, whose mean and covariance are computed by linearly mixing the spatial models mean </a:t>
            </a:r>
            <a:r>
              <a:rPr lang="zh-CN" altLang="en-US" sz="1200" b="1" i="1">
                <a:latin typeface="Verdana" panose="020B0604030504040204" charset="0"/>
                <a:cs typeface="Verdana" panose="020B0604030504040204" charset="0"/>
                <a:sym typeface="+mn-ea"/>
              </a:rPr>
              <a:t>μ</a:t>
            </a:r>
            <a:r>
              <a:rPr lang="zh-CN" altLang="en-US" sz="1200" b="1" i="1" baseline="-25000">
                <a:uFillTx/>
                <a:latin typeface="Verdana" panose="020B0604030504040204" charset="0"/>
                <a:cs typeface="Verdana" panose="020B0604030504040204" charset="0"/>
                <a:sym typeface="+mn-ea"/>
              </a:rPr>
              <a:t>j</a:t>
            </a:r>
            <a:r>
              <a:rPr lang="zh-CN" altLang="en-US" sz="1200"/>
              <a:t> and covariance </a:t>
            </a:r>
            <a:r>
              <a:rPr lang="zh-CN" altLang="en-US" sz="1200" b="1" i="1">
                <a:solidFill>
                  <a:schemeClr val="tx1"/>
                </a:solidFill>
                <a:latin typeface="Verdana" panose="020B0604030504040204" charset="0"/>
                <a:cs typeface="Verdana" panose="020B0604030504040204" charset="0"/>
                <a:sym typeface="+mn-ea"/>
              </a:rPr>
              <a:t>D</a:t>
            </a:r>
            <a:r>
              <a:rPr lang="en-US" altLang="zh-CN" sz="1200" b="1" i="1" baseline="-25000">
                <a:solidFill>
                  <a:schemeClr val="tx1"/>
                </a:solidFill>
                <a:uFillTx/>
                <a:latin typeface="Verdana" panose="020B0604030504040204" charset="0"/>
                <a:cs typeface="Verdana" panose="020B0604030504040204" charset="0"/>
                <a:sym typeface="+mn-ea"/>
              </a:rPr>
              <a:t>j</a:t>
            </a:r>
            <a:r>
              <a:rPr lang="zh-CN" altLang="en-US" sz="1200"/>
              <a:t> of modes with </a:t>
            </a:r>
            <a:r>
              <a:rPr lang="en-US" altLang="zh-CN" sz="1200" b="1" i="1">
                <a:latin typeface="Verdana" panose="020B0604030504040204" charset="0"/>
                <a:cs typeface="Verdana" panose="020B0604030504040204" charset="0"/>
                <a:sym typeface="+mn-ea"/>
              </a:rPr>
              <a:t>α</a:t>
            </a:r>
            <a:r>
              <a:rPr lang="en-US" altLang="zh-CN" sz="1200" b="1" i="1" baseline="-25000">
                <a:uFillTx/>
                <a:latin typeface="Verdana" panose="020B0604030504040204" charset="0"/>
                <a:cs typeface="Verdana" panose="020B0604030504040204" charset="0"/>
                <a:sym typeface="+mn-ea"/>
              </a:rPr>
              <a:t>t</a:t>
            </a:r>
            <a:r>
              <a:rPr lang="zh-CN" altLang="en-US" sz="1200"/>
              <a:t>.</a:t>
            </a:r>
            <a:endParaRPr lang="zh-CN" altLang="en-US" sz="1200"/>
          </a:p>
          <a:p>
            <a:endParaRPr lang="zh-CN" altLang="en-US" sz="1200"/>
          </a:p>
          <a:p>
            <a:endParaRPr lang="zh-CN" altLang="en-US" sz="1200"/>
          </a:p>
          <a:p>
            <a:endParaRPr lang="zh-CN" altLang="en-US" sz="1200"/>
          </a:p>
          <a:p>
            <a:endParaRPr lang="zh-CN" altLang="en-US" sz="1200"/>
          </a:p>
          <a:p>
            <a:endParaRPr lang="zh-CN" altLang="en-US" sz="1200"/>
          </a:p>
          <a:p>
            <a:endParaRPr lang="zh-CN" altLang="en-US" sz="1200"/>
          </a:p>
          <a:p>
            <a:endParaRPr lang="zh-CN" altLang="en-US" sz="1200"/>
          </a:p>
          <a:p>
            <a:r>
              <a:rPr lang="zh-CN" altLang="en-US" sz="1200"/>
              <a:t>Parameter estimation in DyNeMo involves using an inference network, a type of neural network (like LSTM), to learn the mapping from observed data to latent space. The reparameterization trick is applied to learn the full posterior distribution of </a:t>
            </a:r>
            <a:r>
              <a:rPr lang="en-US" altLang="zh-CN" sz="1200" b="1" i="1"/>
              <a:t>θ</a:t>
            </a:r>
            <a:r>
              <a:rPr lang="en-US" altLang="zh-CN" sz="1200" b="1" i="1" baseline="-25000">
                <a:solidFill>
                  <a:schemeClr val="tx1"/>
                </a:solidFill>
                <a:uFillTx/>
              </a:rPr>
              <a:t>t</a:t>
            </a:r>
            <a:r>
              <a:rPr lang="zh-CN" altLang="en-US" sz="1200"/>
              <a:t>. This is coupled with stochastic gradient descent to minimize variational free energy, updating model parameters.</a:t>
            </a:r>
            <a:endParaRPr lang="zh-CN" altLang="en-US" sz="1200"/>
          </a:p>
        </p:txBody>
      </p:sp>
      <p:pic>
        <p:nvPicPr>
          <p:cNvPr id="7" name="图片 6"/>
          <p:cNvPicPr>
            <a:picLocks noChangeAspect="1"/>
          </p:cNvPicPr>
          <p:nvPr/>
        </p:nvPicPr>
        <p:blipFill>
          <a:blip r:embed="rId3"/>
          <a:stretch>
            <a:fillRect/>
          </a:stretch>
        </p:blipFill>
        <p:spPr>
          <a:xfrm>
            <a:off x="4194810" y="2564130"/>
            <a:ext cx="1106805" cy="1053465"/>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3" name="文本框 2"/>
          <p:cNvSpPr txBox="1"/>
          <p:nvPr/>
        </p:nvSpPr>
        <p:spPr>
          <a:xfrm>
            <a:off x="730250" y="309245"/>
            <a:ext cx="6096000"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Loss function —— D</a:t>
            </a:r>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efinition</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5" name="文本框 4"/>
          <p:cNvSpPr txBox="1"/>
          <p:nvPr/>
        </p:nvSpPr>
        <p:spPr>
          <a:xfrm>
            <a:off x="730250" y="843915"/>
            <a:ext cx="10571480" cy="829945"/>
          </a:xfrm>
          <a:prstGeom prst="rect">
            <a:avLst/>
          </a:prstGeom>
          <a:noFill/>
        </p:spPr>
        <p:txBody>
          <a:bodyPr wrap="square" rtlCol="0" anchor="t">
            <a:spAutoFit/>
          </a:bodyPr>
          <a:p>
            <a:r>
              <a:rPr lang="zh-CN" altLang="en-US" sz="1200"/>
              <a:t>In the DyNeMo model, the calculation of the loss function involves two main parts: Negative Log Likelihood (</a:t>
            </a:r>
            <a:r>
              <a:rPr lang="en-US" altLang="zh-CN" sz="1200"/>
              <a:t>-</a:t>
            </a:r>
            <a:r>
              <a:rPr lang="zh-CN" altLang="en-US" sz="1200"/>
              <a:t>LL) and Kullback Leibler Divergence (KL). These two parts together constitute the Variational Free Energy, which is used to minimize for model training. The negative logarithmic likelihood part is mainly responsible for the accuracy of data reconstruction, while the KL divergence part is responsible for the similarity between the posterior and prior distributions of potential variables.</a:t>
            </a:r>
            <a:endParaRPr lang="zh-CN" altLang="en-US" sz="1200"/>
          </a:p>
        </p:txBody>
      </p:sp>
      <p:pic>
        <p:nvPicPr>
          <p:cNvPr id="6" name="图片 5"/>
          <p:cNvPicPr>
            <a:picLocks noChangeAspect="1"/>
          </p:cNvPicPr>
          <p:nvPr/>
        </p:nvPicPr>
        <p:blipFill>
          <a:blip r:embed="rId3"/>
          <a:stretch>
            <a:fillRect/>
          </a:stretch>
        </p:blipFill>
        <p:spPr>
          <a:xfrm>
            <a:off x="2915920" y="1752600"/>
            <a:ext cx="5012690" cy="619760"/>
          </a:xfrm>
          <a:prstGeom prst="rect">
            <a:avLst/>
          </a:prstGeom>
        </p:spPr>
      </p:pic>
      <p:sp>
        <p:nvSpPr>
          <p:cNvPr id="7" name="文本框 6"/>
          <p:cNvSpPr txBox="1"/>
          <p:nvPr/>
        </p:nvSpPr>
        <p:spPr>
          <a:xfrm>
            <a:off x="803275" y="2500630"/>
            <a:ext cx="9736455" cy="275590"/>
          </a:xfrm>
          <a:prstGeom prst="rect">
            <a:avLst/>
          </a:prstGeom>
          <a:noFill/>
        </p:spPr>
        <p:txBody>
          <a:bodyPr wrap="square" rtlCol="0">
            <a:spAutoFit/>
          </a:bodyPr>
          <a:p>
            <a:r>
              <a:rPr lang="en-US" altLang="zh-CN" sz="1200">
                <a:solidFill>
                  <a:srgbClr val="FF0000"/>
                </a:solidFill>
                <a:latin typeface="Verdana" panose="020B0604030504040204" charset="0"/>
                <a:cs typeface="Verdana" panose="020B0604030504040204" charset="0"/>
              </a:rPr>
              <a:t>Note: This is essentially the </a:t>
            </a:r>
            <a:r>
              <a:rPr lang="en-US" altLang="zh-CN" sz="1200">
                <a:solidFill>
                  <a:srgbClr val="FF0000"/>
                </a:solidFill>
                <a:latin typeface="Verdana" panose="020B0604030504040204" charset="0"/>
                <a:cs typeface="Verdana" panose="020B0604030504040204" charset="0"/>
                <a:sym typeface="+mn-ea"/>
              </a:rPr>
              <a:t>negative evidence </a:t>
            </a:r>
            <a:r>
              <a:rPr lang="en-US" altLang="zh-CN" sz="1200">
                <a:solidFill>
                  <a:srgbClr val="FF0000"/>
                </a:solidFill>
                <a:latin typeface="Verdana" panose="020B0604030504040204" charset="0"/>
                <a:cs typeface="Verdana" panose="020B0604030504040204" charset="0"/>
              </a:rPr>
              <a:t>lower bound of VB.</a:t>
            </a:r>
            <a:endParaRPr lang="en-US" altLang="zh-CN" sz="1200">
              <a:solidFill>
                <a:srgbClr val="FF0000"/>
              </a:solidFill>
              <a:latin typeface="Verdana" panose="020B0604030504040204" charset="0"/>
              <a:cs typeface="Verdana" panose="020B0604030504040204" charset="0"/>
            </a:endParaRPr>
          </a:p>
        </p:txBody>
      </p:sp>
      <p:pic>
        <p:nvPicPr>
          <p:cNvPr id="8" name="图片 7"/>
          <p:cNvPicPr>
            <a:picLocks noChangeAspect="1"/>
          </p:cNvPicPr>
          <p:nvPr/>
        </p:nvPicPr>
        <p:blipFill>
          <a:blip r:embed="rId4"/>
          <a:stretch>
            <a:fillRect/>
          </a:stretch>
        </p:blipFill>
        <p:spPr>
          <a:xfrm>
            <a:off x="2915920" y="2904490"/>
            <a:ext cx="5062855" cy="281305"/>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pic>
        <p:nvPicPr>
          <p:cNvPr id="2" name="图片 1"/>
          <p:cNvPicPr>
            <a:picLocks noChangeAspect="1"/>
          </p:cNvPicPr>
          <p:nvPr/>
        </p:nvPicPr>
        <p:blipFill>
          <a:blip r:embed="rId3"/>
          <a:stretch>
            <a:fillRect/>
          </a:stretch>
        </p:blipFill>
        <p:spPr>
          <a:xfrm>
            <a:off x="667385" y="939165"/>
            <a:ext cx="6591300" cy="5054600"/>
          </a:xfrm>
          <a:prstGeom prst="rect">
            <a:avLst/>
          </a:prstGeom>
        </p:spPr>
      </p:pic>
      <p:sp>
        <p:nvSpPr>
          <p:cNvPr id="3" name="文本框 2"/>
          <p:cNvSpPr txBox="1"/>
          <p:nvPr/>
        </p:nvSpPr>
        <p:spPr>
          <a:xfrm>
            <a:off x="791210" y="351790"/>
            <a:ext cx="6096000" cy="64516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Loss function —— Calculation</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a:p>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pic>
        <p:nvPicPr>
          <p:cNvPr id="6" name="图片 5" descr="箭头"/>
          <p:cNvPicPr>
            <a:picLocks noChangeAspect="1"/>
          </p:cNvPicPr>
          <p:nvPr>
            <p:custDataLst>
              <p:tags r:id="rId4"/>
            </p:custDataLst>
          </p:nvPr>
        </p:nvPicPr>
        <p:blipFill>
          <a:blip r:embed="rId5"/>
          <a:stretch>
            <a:fillRect/>
          </a:stretch>
        </p:blipFill>
        <p:spPr>
          <a:xfrm>
            <a:off x="7381875" y="2421890"/>
            <a:ext cx="437515" cy="407670"/>
          </a:xfrm>
          <a:prstGeom prst="rect">
            <a:avLst/>
          </a:prstGeom>
        </p:spPr>
      </p:pic>
      <p:sp>
        <p:nvSpPr>
          <p:cNvPr id="7" name="文本框 6"/>
          <p:cNvSpPr txBox="1"/>
          <p:nvPr/>
        </p:nvSpPr>
        <p:spPr>
          <a:xfrm>
            <a:off x="8006715" y="1897380"/>
            <a:ext cx="3975100" cy="2451100"/>
          </a:xfrm>
          <a:prstGeom prst="rect">
            <a:avLst/>
          </a:prstGeom>
          <a:noFill/>
        </p:spPr>
        <p:txBody>
          <a:bodyPr wrap="square" rtlCol="0" anchor="t">
            <a:noAutofit/>
          </a:bodyPr>
          <a:p>
            <a:r>
              <a:rPr lang="zh-CN" altLang="en-US" sz="1000">
                <a:latin typeface="Verdana" panose="020B0604030504040204" charset="0"/>
                <a:cs typeface="Verdana" panose="020B0604030504040204" charset="0"/>
              </a:rPr>
              <a:t>Logit represents an instance of latent variables that are not directly observed data but are inferred from the observed data. These logits are predicted by the output of a neural network (such as an RNN) and are used to determine the parameters of the multivariate normal distribution, thereby affecting how the model generates data. Therefore, although the logit in some sense represents a "decision" or "state" of the model, they are still considered implicit in the context of the model because they are inferred rather than directly observed amount.</a:t>
            </a:r>
            <a:endParaRPr lang="zh-CN" altLang="en-US" sz="1000">
              <a:latin typeface="Verdana" panose="020B0604030504040204" charset="0"/>
              <a:cs typeface="Verdana" panose="020B0604030504040204" charset="0"/>
            </a:endParaRPr>
          </a:p>
        </p:txBody>
      </p:sp>
      <p:pic>
        <p:nvPicPr>
          <p:cNvPr id="8" name="图片 7" descr="箭头"/>
          <p:cNvPicPr>
            <a:picLocks noChangeAspect="1"/>
          </p:cNvPicPr>
          <p:nvPr>
            <p:custDataLst>
              <p:tags r:id="rId6"/>
            </p:custDataLst>
          </p:nvPr>
        </p:nvPicPr>
        <p:blipFill>
          <a:blip r:embed="rId5"/>
          <a:stretch>
            <a:fillRect/>
          </a:stretch>
        </p:blipFill>
        <p:spPr>
          <a:xfrm>
            <a:off x="7381875" y="3995420"/>
            <a:ext cx="437515" cy="407670"/>
          </a:xfrm>
          <a:prstGeom prst="rect">
            <a:avLst/>
          </a:prstGeom>
        </p:spPr>
      </p:pic>
      <p:pic>
        <p:nvPicPr>
          <p:cNvPr id="9" name="图片 8"/>
          <p:cNvPicPr>
            <a:picLocks noChangeAspect="1"/>
          </p:cNvPicPr>
          <p:nvPr/>
        </p:nvPicPr>
        <p:blipFill>
          <a:blip r:embed="rId7"/>
          <a:stretch>
            <a:fillRect/>
          </a:stretch>
        </p:blipFill>
        <p:spPr>
          <a:xfrm>
            <a:off x="8006715" y="3930015"/>
            <a:ext cx="4037965" cy="986790"/>
          </a:xfrm>
          <a:prstGeom prst="rect">
            <a:avLst/>
          </a:prstGeom>
        </p:spPr>
      </p:pic>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648970" y="402590"/>
            <a:ext cx="6096000" cy="92202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Reparameterization trick</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a:p>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a:p>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pic>
        <p:nvPicPr>
          <p:cNvPr id="5" name="图片 4"/>
          <p:cNvPicPr>
            <a:picLocks noChangeAspect="1"/>
          </p:cNvPicPr>
          <p:nvPr/>
        </p:nvPicPr>
        <p:blipFill>
          <a:blip r:embed="rId3"/>
          <a:stretch>
            <a:fillRect/>
          </a:stretch>
        </p:blipFill>
        <p:spPr>
          <a:xfrm>
            <a:off x="648970" y="937260"/>
            <a:ext cx="6419850" cy="3721100"/>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883920" y="375920"/>
            <a:ext cx="4105910"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Mode means and covariances </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pic>
        <p:nvPicPr>
          <p:cNvPr id="3" name="图片 2"/>
          <p:cNvPicPr>
            <a:picLocks noChangeAspect="1"/>
          </p:cNvPicPr>
          <p:nvPr/>
        </p:nvPicPr>
        <p:blipFill>
          <a:blip r:embed="rId3"/>
          <a:stretch>
            <a:fillRect/>
          </a:stretch>
        </p:blipFill>
        <p:spPr>
          <a:xfrm>
            <a:off x="883920" y="889635"/>
            <a:ext cx="6426200" cy="5486400"/>
          </a:xfrm>
          <a:prstGeom prst="rect">
            <a:avLst/>
          </a:prstGeom>
        </p:spPr>
      </p:pic>
      <p:pic>
        <p:nvPicPr>
          <p:cNvPr id="8" name="图片 7" descr="箭头"/>
          <p:cNvPicPr>
            <a:picLocks noChangeAspect="1"/>
          </p:cNvPicPr>
          <p:nvPr>
            <p:custDataLst>
              <p:tags r:id="rId4"/>
            </p:custDataLst>
          </p:nvPr>
        </p:nvPicPr>
        <p:blipFill>
          <a:blip r:embed="rId5"/>
          <a:stretch>
            <a:fillRect/>
          </a:stretch>
        </p:blipFill>
        <p:spPr>
          <a:xfrm>
            <a:off x="7616825" y="3760470"/>
            <a:ext cx="437515" cy="407670"/>
          </a:xfrm>
          <a:prstGeom prst="rect">
            <a:avLst/>
          </a:prstGeom>
        </p:spPr>
      </p:pic>
      <p:sp>
        <p:nvSpPr>
          <p:cNvPr id="5" name="文本框 4"/>
          <p:cNvSpPr txBox="1"/>
          <p:nvPr/>
        </p:nvSpPr>
        <p:spPr>
          <a:xfrm>
            <a:off x="8241030" y="3823970"/>
            <a:ext cx="1798955" cy="275590"/>
          </a:xfrm>
          <a:prstGeom prst="rect">
            <a:avLst/>
          </a:prstGeom>
          <a:noFill/>
        </p:spPr>
        <p:txBody>
          <a:bodyPr wrap="square" rtlCol="0">
            <a:spAutoFit/>
          </a:bodyPr>
          <a:p>
            <a:r>
              <a:rPr lang="en-US" altLang="zh-CN" sz="1200">
                <a:latin typeface="Verdana" panose="020B0604030504040204" charset="0"/>
                <a:cs typeface="Verdana" panose="020B0604030504040204" charset="0"/>
              </a:rPr>
              <a:t>semi-pd</a:t>
            </a:r>
            <a:endParaRPr lang="zh-CN" altLang="en-US" sz="1200">
              <a:latin typeface="Verdana" panose="020B0604030504040204" charset="0"/>
              <a:cs typeface="Verdana" panose="020B0604030504040204" charset="0"/>
            </a:endParaRPr>
          </a:p>
        </p:txBody>
      </p:sp>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pic>
        <p:nvPicPr>
          <p:cNvPr id="100" name="图片 99"/>
          <p:cNvPicPr/>
          <p:nvPr>
            <p:custDataLst>
              <p:tags r:id="rId3"/>
            </p:custDataLst>
          </p:nvPr>
        </p:nvPicPr>
        <p:blipFill>
          <a:blip r:embed="rId4"/>
          <a:stretch>
            <a:fillRect/>
          </a:stretch>
        </p:blipFill>
        <p:spPr>
          <a:xfrm>
            <a:off x="950595" y="758190"/>
            <a:ext cx="5607685" cy="5812155"/>
          </a:xfrm>
          <a:prstGeom prst="rect">
            <a:avLst/>
          </a:prstGeom>
          <a:noFill/>
          <a:ln w="9525">
            <a:noFill/>
          </a:ln>
        </p:spPr>
      </p:pic>
      <p:sp>
        <p:nvSpPr>
          <p:cNvPr id="2" name="文本框 1"/>
          <p:cNvSpPr txBox="1"/>
          <p:nvPr/>
        </p:nvSpPr>
        <p:spPr>
          <a:xfrm>
            <a:off x="1304925" y="271145"/>
            <a:ext cx="6096000"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DyNeMo(Dynamic Network Modes)</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790575" y="380365"/>
            <a:ext cx="5379085" cy="368300"/>
          </a:xfrm>
          <a:prstGeom prst="rect">
            <a:avLst/>
          </a:prstGeom>
          <a:noFill/>
        </p:spPr>
        <p:txBody>
          <a:bodyPr wrap="square" rtlCol="0">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Simulation</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3" name="文本框 2"/>
          <p:cNvSpPr txBox="1"/>
          <p:nvPr/>
        </p:nvSpPr>
        <p:spPr>
          <a:xfrm>
            <a:off x="735330" y="1022985"/>
            <a:ext cx="10219055" cy="1332230"/>
          </a:xfrm>
          <a:prstGeom prst="rect">
            <a:avLst/>
          </a:prstGeom>
          <a:noFill/>
        </p:spPr>
        <p:txBody>
          <a:bodyPr wrap="square" rtlCol="0">
            <a:noAutofit/>
          </a:bodyPr>
          <a:p>
            <a:r>
              <a:rPr lang="en-US" altLang="zh-CN" sz="1200" b="1">
                <a:latin typeface="Verdana" panose="020B0604030504040204" charset="0"/>
                <a:cs typeface="Verdana" panose="020B0604030504040204" charset="0"/>
              </a:rPr>
              <a:t>1. Hidden Semi-Markov Model</a:t>
            </a:r>
            <a:r>
              <a:rPr lang="en-US" altLang="zh-CN" sz="1200">
                <a:latin typeface="Verdana" panose="020B0604030504040204" charset="0"/>
                <a:cs typeface="Verdana" panose="020B0604030504040204" charset="0"/>
              </a:rPr>
              <a:t>: We use a transition probability matrix with self-transitions excluded to determine the sequence of states to sample a lifetime for. The transition probability matrix and ground truth mode covariances are shown in Fig. 4a and b respectively. A multivariate time series with 11 channels, 25,600 samples and 3 hidden states was generated using an HSMM simulation with a multivariate normal observation model. A zero mean vector was used for each mode and covariances were generated randomly. The ground truth state time course and lifetime distribution of this simulation is shown in Fig. 4c and d respectively.</a:t>
            </a:r>
            <a:endParaRPr lang="en-US" altLang="zh-CN" sz="1200">
              <a:latin typeface="Verdana" panose="020B0604030504040204" charset="0"/>
              <a:cs typeface="Verdana" panose="020B0604030504040204" charset="0"/>
            </a:endParaRPr>
          </a:p>
        </p:txBody>
      </p:sp>
      <p:pic>
        <p:nvPicPr>
          <p:cNvPr id="101" name="图片 100"/>
          <p:cNvPicPr/>
          <p:nvPr>
            <p:custDataLst>
              <p:tags r:id="rId3"/>
            </p:custDataLst>
          </p:nvPr>
        </p:nvPicPr>
        <p:blipFill>
          <a:blip r:embed="rId4"/>
          <a:stretch>
            <a:fillRect/>
          </a:stretch>
        </p:blipFill>
        <p:spPr>
          <a:xfrm>
            <a:off x="790271" y="2465528"/>
            <a:ext cx="5334609" cy="3450945"/>
          </a:xfrm>
          <a:prstGeom prst="rect">
            <a:avLst/>
          </a:prstGeom>
          <a:noFill/>
          <a:ln w="9525">
            <a:noFill/>
          </a:ln>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3" name="文本框 2"/>
          <p:cNvSpPr txBox="1"/>
          <p:nvPr/>
        </p:nvSpPr>
        <p:spPr>
          <a:xfrm>
            <a:off x="2955290" y="3108960"/>
            <a:ext cx="6096000"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 </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5" name="文本框 4"/>
          <p:cNvSpPr txBox="1"/>
          <p:nvPr/>
        </p:nvSpPr>
        <p:spPr>
          <a:xfrm>
            <a:off x="927100" y="407670"/>
            <a:ext cx="6096000"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Simulation</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pic>
        <p:nvPicPr>
          <p:cNvPr id="6" name="图片 5"/>
          <p:cNvPicPr>
            <a:picLocks noChangeAspect="1"/>
          </p:cNvPicPr>
          <p:nvPr/>
        </p:nvPicPr>
        <p:blipFill>
          <a:blip r:embed="rId3"/>
          <a:stretch>
            <a:fillRect/>
          </a:stretch>
        </p:blipFill>
        <p:spPr>
          <a:xfrm>
            <a:off x="488315" y="775970"/>
            <a:ext cx="6032500" cy="2356485"/>
          </a:xfrm>
          <a:prstGeom prst="rect">
            <a:avLst/>
          </a:prstGeom>
        </p:spPr>
      </p:pic>
      <p:pic>
        <p:nvPicPr>
          <p:cNvPr id="7" name="图片 6"/>
          <p:cNvPicPr>
            <a:picLocks noChangeAspect="1"/>
          </p:cNvPicPr>
          <p:nvPr/>
        </p:nvPicPr>
        <p:blipFill>
          <a:blip r:embed="rId4"/>
          <a:stretch>
            <a:fillRect/>
          </a:stretch>
        </p:blipFill>
        <p:spPr>
          <a:xfrm>
            <a:off x="658495" y="3289300"/>
            <a:ext cx="5372100" cy="2520950"/>
          </a:xfrm>
          <a:prstGeom prst="rect">
            <a:avLst/>
          </a:prstGeom>
        </p:spPr>
      </p:pic>
      <p:pic>
        <p:nvPicPr>
          <p:cNvPr id="8" name="图片 7"/>
          <p:cNvPicPr>
            <a:picLocks noChangeAspect="1"/>
          </p:cNvPicPr>
          <p:nvPr/>
        </p:nvPicPr>
        <p:blipFill>
          <a:blip r:embed="rId5"/>
          <a:stretch>
            <a:fillRect/>
          </a:stretch>
        </p:blipFill>
        <p:spPr>
          <a:xfrm>
            <a:off x="6934200" y="941070"/>
            <a:ext cx="4798060" cy="3907155"/>
          </a:xfrm>
          <a:prstGeom prst="rect">
            <a:avLst/>
          </a:prstGeom>
        </p:spPr>
      </p:pic>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692150" y="423545"/>
            <a:ext cx="3449320" cy="368300"/>
          </a:xfrm>
          <a:prstGeom prst="rect">
            <a:avLst/>
          </a:prstGeom>
          <a:noFill/>
        </p:spPr>
        <p:txBody>
          <a:bodyPr wrap="square" rtlCol="0">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Real </a:t>
            </a:r>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data</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3" name="文本框 2"/>
          <p:cNvSpPr txBox="1"/>
          <p:nvPr/>
        </p:nvSpPr>
        <p:spPr>
          <a:xfrm>
            <a:off x="692150" y="1028700"/>
            <a:ext cx="7758430" cy="1938020"/>
          </a:xfrm>
          <a:prstGeom prst="rect">
            <a:avLst/>
          </a:prstGeom>
          <a:noFill/>
        </p:spPr>
        <p:txBody>
          <a:bodyPr wrap="square" rtlCol="0" anchor="t">
            <a:spAutoFit/>
          </a:bodyPr>
          <a:p>
            <a:r>
              <a:rPr lang="zh-CN" altLang="en-US" sz="1200">
                <a:latin typeface="Verdana" panose="020B0604030504040204" charset="0"/>
                <a:cs typeface="Verdana" panose="020B0604030504040204" charset="0"/>
              </a:rPr>
              <a:t>This part of the data comes from the brain activity data of subjects collected using the </a:t>
            </a:r>
            <a:r>
              <a:rPr lang="zh-CN" altLang="en-US" sz="1200">
                <a:solidFill>
                  <a:srgbClr val="FF0000"/>
                </a:solidFill>
                <a:latin typeface="Verdana" panose="020B0604030504040204" charset="0"/>
                <a:cs typeface="Verdana" panose="020B0604030504040204" charset="0"/>
              </a:rPr>
              <a:t>275 channel</a:t>
            </a:r>
            <a:r>
              <a:rPr lang="zh-CN" altLang="en-US" sz="1200">
                <a:latin typeface="Verdana" panose="020B0604030504040204" charset="0"/>
                <a:cs typeface="Verdana" panose="020B0604030504040204" charset="0"/>
              </a:rPr>
              <a:t> CTF MEG system. After preprocessing, signals from 42 regions of interest were reconstructed. In terms of data processing, the first step is to perform bandpass filtering on the original MEG data to remove power line noise, and apply independent component analysis (ICA) to remove eye movement and electrocardiogram interference. Then, structured grating imaging technology was used to image the brains of the subjects, and MEG data was registered with anatomical images. The preprocessing steps used include delay embedding, which is achieved by adding additional channels to encode time information, thereby increasing the number of channels to 630. In addition, PCA dimensionality reduction and standardization (z-transform) were also carried out to facilitate the processing of large amounts of data.</a:t>
            </a:r>
            <a:endParaRPr lang="zh-CN" altLang="en-US" sz="1200">
              <a:latin typeface="Verdana" panose="020B0604030504040204" charset="0"/>
              <a:cs typeface="Verdana" panose="020B0604030504040204" charset="0"/>
            </a:endParaRPr>
          </a:p>
        </p:txBody>
      </p:sp>
      <p:sp>
        <p:nvSpPr>
          <p:cNvPr id="5" name="文本框 4"/>
          <p:cNvSpPr txBox="1"/>
          <p:nvPr/>
        </p:nvSpPr>
        <p:spPr>
          <a:xfrm>
            <a:off x="655320" y="3049905"/>
            <a:ext cx="7455535" cy="3207385"/>
          </a:xfrm>
          <a:prstGeom prst="rect">
            <a:avLst/>
          </a:prstGeom>
          <a:noFill/>
        </p:spPr>
        <p:txBody>
          <a:bodyPr wrap="square" rtlCol="0" anchor="t">
            <a:noAutofit/>
          </a:bodyPr>
          <a:p>
            <a:r>
              <a:rPr lang="en-US" altLang="zh-CN" sz="1200">
                <a:solidFill>
                  <a:srgbClr val="FF0000"/>
                </a:solidFill>
                <a:latin typeface="Verdana" panose="020B0604030504040204" charset="0"/>
                <a:cs typeface="Verdana" panose="020B0604030504040204" charset="0"/>
                <a:sym typeface="+mn-ea"/>
              </a:rPr>
              <a:t>C</a:t>
            </a:r>
            <a:r>
              <a:rPr lang="zh-CN" altLang="en-US" sz="1200">
                <a:solidFill>
                  <a:srgbClr val="FF0000"/>
                </a:solidFill>
                <a:latin typeface="Verdana" panose="020B0604030504040204" charset="0"/>
                <a:cs typeface="Verdana" panose="020B0604030504040204" charset="0"/>
                <a:sym typeface="+mn-ea"/>
              </a:rPr>
              <a:t>hannel</a:t>
            </a:r>
            <a:r>
              <a:rPr lang="en-US" altLang="zh-CN" sz="1200">
                <a:solidFill>
                  <a:srgbClr val="FF0000"/>
                </a:solidFill>
                <a:latin typeface="Verdana" panose="020B0604030504040204" charset="0"/>
                <a:cs typeface="Verdana" panose="020B0604030504040204" charset="0"/>
                <a:sym typeface="+mn-ea"/>
              </a:rPr>
              <a:t>: usually refers to independent signal recordings obtained from MEG (magnetoencephalogram), EEG (electroencephalogram), or other neural recording devices. Each channel corresponds to a sensor on the device, which measures the electromagnetic activity of the brain at different locations. Therefore, when referring to the 275 channels of MEG data, this means that there are 275 independent sensors recording brain activity data at the same time. These channel data can then be used to analyze brain function, detect neural activity patterns, identify changes in cognitive processes, and so on.</a:t>
            </a:r>
            <a:endParaRPr lang="en-US" altLang="zh-CN" sz="1200">
              <a:solidFill>
                <a:srgbClr val="FF0000"/>
              </a:solidFill>
              <a:latin typeface="Verdana" panose="020B0604030504040204" charset="0"/>
              <a:cs typeface="Verdana" panose="020B0604030504040204" charset="0"/>
              <a:sym typeface="+mn-ea"/>
            </a:endParaRPr>
          </a:p>
          <a:p>
            <a:endParaRPr lang="en-US" altLang="zh-CN" sz="1200">
              <a:solidFill>
                <a:srgbClr val="FF0000"/>
              </a:solidFill>
              <a:latin typeface="Verdana" panose="020B0604030504040204" charset="0"/>
              <a:cs typeface="Verdana" panose="020B0604030504040204" charset="0"/>
              <a:sym typeface="+mn-ea"/>
            </a:endParaRPr>
          </a:p>
          <a:p>
            <a:r>
              <a:rPr lang="en-US" altLang="zh-CN" sz="1200" b="1">
                <a:solidFill>
                  <a:srgbClr val="FF0000"/>
                </a:solidFill>
                <a:latin typeface="Verdana" panose="020B0604030504040204" charset="0"/>
                <a:cs typeface="Verdana" panose="020B0604030504040204" charset="0"/>
                <a:sym typeface="+mn-ea"/>
              </a:rPr>
              <a:t>Note: resting-state datasets refer to data collected while participants are at rest, not engaged in any specific task, allowing for the study of the brain's intrinsic functional connectivity. Task datasets, such as a visuomotor task, involve data collected while participants are engaged in a specific task, in this case, likely one involving visual and motor functions.</a:t>
            </a:r>
            <a:endParaRPr lang="en-US" altLang="zh-CN" sz="1200" b="1">
              <a:solidFill>
                <a:srgbClr val="FF0000"/>
              </a:solidFill>
              <a:latin typeface="Verdana" panose="020B0604030504040204" charset="0"/>
              <a:cs typeface="Verdana" panose="020B0604030504040204" charset="0"/>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7" name="文本框 6"/>
          <p:cNvSpPr txBox="1"/>
          <p:nvPr/>
        </p:nvSpPr>
        <p:spPr>
          <a:xfrm>
            <a:off x="608965" y="245745"/>
            <a:ext cx="3469005" cy="460375"/>
          </a:xfrm>
          <a:prstGeom prst="rect">
            <a:avLst/>
          </a:prstGeom>
          <a:noFill/>
        </p:spPr>
        <p:txBody>
          <a:bodyPr wrap="square" rtlCol="0">
            <a:spAutoFit/>
          </a:bodyPr>
          <a:p>
            <a:r>
              <a:rPr lang="en-US" altLang="zh-CN" sz="2400">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rPr>
              <a:t>Introduction</a:t>
            </a:r>
            <a:endParaRPr lang="en-US" altLang="zh-CN" sz="2400">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endParaRPr>
          </a:p>
        </p:txBody>
      </p:sp>
      <p:sp>
        <p:nvSpPr>
          <p:cNvPr id="8" name="文本框 7"/>
          <p:cNvSpPr txBox="1"/>
          <p:nvPr/>
        </p:nvSpPr>
        <p:spPr>
          <a:xfrm>
            <a:off x="608965" y="706120"/>
            <a:ext cx="10622280" cy="4945380"/>
          </a:xfrm>
          <a:prstGeom prst="rect">
            <a:avLst/>
          </a:prstGeom>
          <a:noFill/>
        </p:spPr>
        <p:txBody>
          <a:bodyPr wrap="square" rtlCol="0" anchor="t">
            <a:noAutofit/>
          </a:bodyPr>
          <a:p>
            <a:r>
              <a:rPr lang="en-US" altLang="zh-CN">
                <a:latin typeface="Verdana" panose="020B0604030504040204" charset="0"/>
                <a:cs typeface="Verdana" panose="020B0604030504040204" charset="0"/>
              </a:rPr>
              <a:t>Dataset used in this paper: </a:t>
            </a:r>
            <a:r>
              <a:rPr lang="en-US" altLang="zh-CN">
                <a:solidFill>
                  <a:srgbClr val="FF0000"/>
                </a:solidFill>
                <a:latin typeface="Verdana" panose="020B0604030504040204" charset="0"/>
                <a:cs typeface="Verdana" panose="020B0604030504040204" charset="0"/>
              </a:rPr>
              <a:t>E</a:t>
            </a:r>
            <a:r>
              <a:rPr lang="zh-CN" altLang="en-US">
                <a:solidFill>
                  <a:srgbClr val="FF0000"/>
                </a:solidFill>
                <a:latin typeface="Verdana" panose="020B0604030504040204" charset="0"/>
                <a:cs typeface="Verdana" panose="020B0604030504040204" charset="0"/>
              </a:rPr>
              <a:t>lectrophysiological data</a:t>
            </a:r>
            <a:r>
              <a:rPr lang="en-US" altLang="zh-CN">
                <a:solidFill>
                  <a:srgbClr val="FF0000"/>
                </a:solidFill>
                <a:latin typeface="Verdana" panose="020B0604030504040204" charset="0"/>
                <a:cs typeface="Verdana" panose="020B0604030504040204" charset="0"/>
              </a:rPr>
              <a:t> </a:t>
            </a:r>
            <a:endParaRPr lang="en-US" altLang="zh-CN">
              <a:solidFill>
                <a:srgbClr val="FF0000"/>
              </a:solidFill>
              <a:latin typeface="Verdana" panose="020B0604030504040204" charset="0"/>
              <a:cs typeface="Verdana" panose="020B0604030504040204" charset="0"/>
            </a:endParaRPr>
          </a:p>
          <a:p>
            <a:endParaRPr lang="en-US" altLang="zh-CN">
              <a:latin typeface="Verdana" panose="020B0604030504040204" charset="0"/>
              <a:cs typeface="Verdana" panose="020B0604030504040204" charset="0"/>
            </a:endParaRPr>
          </a:p>
          <a:p>
            <a:r>
              <a:rPr lang="en-US" altLang="zh-CN" sz="1200" b="1">
                <a:latin typeface="Verdana" panose="020B0604030504040204" charset="0"/>
                <a:cs typeface="Verdana" panose="020B0604030504040204" charset="0"/>
              </a:rPr>
              <a:t>·</a:t>
            </a:r>
            <a:r>
              <a:rPr lang="en-US" altLang="zh-CN" sz="1200">
                <a:latin typeface="Verdana" panose="020B0604030504040204" charset="0"/>
                <a:cs typeface="Verdana" panose="020B0604030504040204" charset="0"/>
              </a:rPr>
              <a:t> Electrophysiological data refers to brain activity data recorded using electrophysiological techniques, includes:</a:t>
            </a:r>
            <a:endParaRPr lang="en-US" altLang="zh-CN" sz="1200">
              <a:latin typeface="Verdana" panose="020B0604030504040204" charset="0"/>
              <a:cs typeface="Verdana" panose="020B0604030504040204" charset="0"/>
            </a:endParaRPr>
          </a:p>
          <a:p>
            <a:r>
              <a:rPr lang="en-US" altLang="zh-CN" sz="1200">
                <a:latin typeface="Verdana" panose="020B0604030504040204" charset="0"/>
                <a:cs typeface="Verdana" panose="020B0604030504040204" charset="0"/>
              </a:rPr>
              <a:t>  (1) EEG - Electroencephalography.</a:t>
            </a:r>
            <a:endParaRPr lang="en-US" altLang="zh-CN" sz="1200">
              <a:latin typeface="Verdana" panose="020B0604030504040204" charset="0"/>
              <a:cs typeface="Verdana" panose="020B0604030504040204" charset="0"/>
            </a:endParaRPr>
          </a:p>
          <a:p>
            <a:r>
              <a:rPr lang="en-US" altLang="zh-CN" sz="1200">
                <a:latin typeface="Verdana" panose="020B0604030504040204" charset="0"/>
                <a:cs typeface="Verdana" panose="020B0604030504040204" charset="0"/>
              </a:rPr>
              <a:t>  </a:t>
            </a:r>
            <a:r>
              <a:rPr lang="en-US" altLang="zh-CN" sz="1200">
                <a:solidFill>
                  <a:srgbClr val="FF0000"/>
                </a:solidFill>
                <a:latin typeface="Verdana" panose="020B0604030504040204" charset="0"/>
                <a:cs typeface="Verdana" panose="020B0604030504040204" charset="0"/>
              </a:rPr>
              <a:t>(2) MEG - Magnetoencephalography (this paper used this one!)</a:t>
            </a:r>
            <a:endParaRPr lang="en-US" altLang="zh-CN" sz="1200">
              <a:latin typeface="Verdana" panose="020B0604030504040204" charset="0"/>
              <a:cs typeface="Verdana" panose="020B0604030504040204" charset="0"/>
            </a:endParaRPr>
          </a:p>
          <a:p>
            <a:r>
              <a:rPr lang="en-US" altLang="zh-CN" sz="1200">
                <a:latin typeface="Verdana" panose="020B0604030504040204" charset="0"/>
                <a:cs typeface="Verdana" panose="020B0604030504040204" charset="0"/>
              </a:rPr>
              <a:t>  (3) ECoG - Electrocorticography</a:t>
            </a:r>
            <a:endParaRPr lang="en-US" altLang="zh-CN" sz="1200">
              <a:latin typeface="Verdana" panose="020B0604030504040204" charset="0"/>
              <a:cs typeface="Verdana" panose="020B0604030504040204" charset="0"/>
            </a:endParaRPr>
          </a:p>
          <a:p>
            <a:endParaRPr lang="en-US" altLang="zh-CN" sz="1200">
              <a:latin typeface="Verdana" panose="020B0604030504040204" charset="0"/>
              <a:cs typeface="Verdana" panose="020B0604030504040204" charset="0"/>
            </a:endParaRPr>
          </a:p>
          <a:p>
            <a:r>
              <a:rPr lang="en-US" altLang="zh-CN" sz="1200" b="1">
                <a:latin typeface="Verdana" panose="020B0604030504040204" charset="0"/>
                <a:cs typeface="Verdana" panose="020B0604030504040204" charset="0"/>
              </a:rPr>
              <a:t>·</a:t>
            </a:r>
            <a:r>
              <a:rPr lang="en-US" altLang="zh-CN" sz="1200">
                <a:latin typeface="Verdana" panose="020B0604030504040204" charset="0"/>
                <a:cs typeface="Verdana" panose="020B0604030504040204" charset="0"/>
              </a:rPr>
              <a:t> Note: These three technologies are all used to record and analyze brain activity, but the way signals are collected is different: </a:t>
            </a:r>
            <a:endParaRPr lang="en-US" altLang="zh-CN" sz="1200">
              <a:latin typeface="Verdana" panose="020B0604030504040204" charset="0"/>
              <a:cs typeface="Verdana" panose="020B0604030504040204" charset="0"/>
            </a:endParaRPr>
          </a:p>
          <a:p>
            <a:r>
              <a:rPr lang="en-US" altLang="zh-CN" sz="1200">
                <a:latin typeface="Verdana" panose="020B0604030504040204" charset="0"/>
                <a:cs typeface="Verdana" panose="020B0604030504040204" charset="0"/>
              </a:rPr>
              <a:t>  (1) EEG uses scalp electrodes to record frontal cranial potentials.</a:t>
            </a:r>
            <a:endParaRPr lang="en-US" altLang="zh-CN" sz="1200">
              <a:latin typeface="Verdana" panose="020B0604030504040204" charset="0"/>
              <a:cs typeface="Verdana" panose="020B0604030504040204" charset="0"/>
            </a:endParaRPr>
          </a:p>
          <a:p>
            <a:r>
              <a:rPr lang="en-US" altLang="zh-CN" sz="1200">
                <a:latin typeface="Verdana" panose="020B0604030504040204" charset="0"/>
                <a:cs typeface="Verdana" panose="020B0604030504040204" charset="0"/>
              </a:rPr>
              <a:t>  </a:t>
            </a:r>
            <a:r>
              <a:rPr lang="en-US" altLang="zh-CN" sz="1200">
                <a:solidFill>
                  <a:srgbClr val="FF0000"/>
                </a:solidFill>
                <a:latin typeface="Verdana" panose="020B0604030504040204" charset="0"/>
                <a:cs typeface="Verdana" panose="020B0604030504040204" charset="0"/>
              </a:rPr>
              <a:t>(2) MEG uses a superconducting magnetometer to record brain magnetic fields (</a:t>
            </a:r>
            <a:r>
              <a:rPr lang="en-US" altLang="zh-CN" sz="1200">
                <a:solidFill>
                  <a:srgbClr val="FF0000"/>
                </a:solidFill>
                <a:latin typeface="Verdana" panose="020B0604030504040204" charset="0"/>
                <a:cs typeface="Verdana" panose="020B0604030504040204" charset="0"/>
                <a:sym typeface="+mn-ea"/>
              </a:rPr>
              <a:t>signals</a:t>
            </a:r>
            <a:r>
              <a:rPr lang="en-US" altLang="zh-CN" sz="1200">
                <a:solidFill>
                  <a:srgbClr val="FF0000"/>
                </a:solidFill>
                <a:latin typeface="Verdana" panose="020B0604030504040204" charset="0"/>
                <a:cs typeface="Verdana" panose="020B0604030504040204" charset="0"/>
              </a:rPr>
              <a:t>).</a:t>
            </a:r>
            <a:endParaRPr lang="en-US" altLang="zh-CN" sz="1200">
              <a:latin typeface="Verdana" panose="020B0604030504040204" charset="0"/>
              <a:cs typeface="Verdana" panose="020B0604030504040204" charset="0"/>
            </a:endParaRPr>
          </a:p>
          <a:p>
            <a:r>
              <a:rPr lang="en-US" altLang="zh-CN" sz="1200">
                <a:latin typeface="Verdana" panose="020B0604030504040204" charset="0"/>
                <a:cs typeface="Verdana" panose="020B0604030504040204" charset="0"/>
              </a:rPr>
              <a:t>  (3) ECoG uses electrodes implanted under the cerebral cortex to directly record EEG</a:t>
            </a:r>
            <a:endParaRPr lang="en-US" altLang="zh-CN" sz="1200">
              <a:latin typeface="Verdana" panose="020B0604030504040204" charset="0"/>
              <a:cs typeface="Verdana" panose="020B0604030504040204" charset="0"/>
            </a:endParaRPr>
          </a:p>
          <a:p>
            <a:endParaRPr lang="en-US" altLang="zh-CN" sz="1200">
              <a:latin typeface="Verdana" panose="020B0604030504040204" charset="0"/>
              <a:cs typeface="Verdana" panose="020B0604030504040204" charset="0"/>
            </a:endParaRPr>
          </a:p>
          <a:p>
            <a:r>
              <a:rPr lang="en-US" altLang="zh-CN">
                <a:latin typeface="Verdana" panose="020B0604030504040204" charset="0"/>
                <a:cs typeface="Verdana" panose="020B0604030504040204" charset="0"/>
                <a:sym typeface="+mn-ea"/>
              </a:rPr>
              <a:t>Properties of this type of Dataset</a:t>
            </a:r>
            <a:r>
              <a:rPr lang="zh-CN" altLang="en-US">
                <a:latin typeface="Verdana" panose="020B0604030504040204" charset="0"/>
                <a:cs typeface="Verdana" panose="020B0604030504040204" charset="0"/>
                <a:sym typeface="+mn-ea"/>
              </a:rPr>
              <a:t>：</a:t>
            </a:r>
            <a:endParaRPr lang="zh-CN" altLang="en-US">
              <a:latin typeface="Verdana" panose="020B0604030504040204" charset="0"/>
              <a:cs typeface="Verdana" panose="020B0604030504040204" charset="0"/>
              <a:sym typeface="+mn-ea"/>
            </a:endParaRPr>
          </a:p>
          <a:p>
            <a:endParaRPr lang="en-US" altLang="zh-CN">
              <a:latin typeface="Verdana" panose="020B0604030504040204" charset="0"/>
              <a:cs typeface="Verdana" panose="020B0604030504040204" charset="0"/>
              <a:sym typeface="+mn-ea"/>
            </a:endParaRPr>
          </a:p>
          <a:p>
            <a:r>
              <a:rPr lang="en-US" altLang="zh-CN" sz="1200" b="1">
                <a:latin typeface="Verdana" panose="020B0604030504040204" charset="0"/>
                <a:cs typeface="Verdana" panose="020B0604030504040204" charset="0"/>
              </a:rPr>
              <a:t>· </a:t>
            </a:r>
            <a:r>
              <a:rPr lang="en-US" altLang="zh-CN" sz="1200">
                <a:latin typeface="Verdana" panose="020B0604030504040204" charset="0"/>
                <a:cs typeface="Verdana" panose="020B0604030504040204" charset="0"/>
              </a:rPr>
              <a:t>They are all electrical signals that directly measure the activity of brain neurons, with high temporal resolution (at the ms level). However, the spatial resolution is relatively poor, and the signal detected by a sensor is a mixture of contributions from many surrounding brain regions </a:t>
            </a:r>
            <a:r>
              <a:rPr lang="en-US" altLang="zh-CN" sz="1200">
                <a:solidFill>
                  <a:srgbClr val="FF0000"/>
                </a:solidFill>
                <a:latin typeface="Verdana" panose="020B0604030504040204" charset="0"/>
                <a:cs typeface="Verdana" panose="020B0604030504040204" charset="0"/>
              </a:rPr>
              <a:t>(In our way of speaking, it is mainly a hight frequency time series data with but relatively </a:t>
            </a:r>
            <a:r>
              <a:rPr lang="en-US" altLang="zh-CN" sz="1200">
                <a:solidFill>
                  <a:srgbClr val="FF0000"/>
                </a:solidFill>
                <a:latin typeface="Verdana" panose="020B0604030504040204" charset="0"/>
                <a:cs typeface="Verdana" panose="020B0604030504040204" charset="0"/>
              </a:rPr>
              <a:t>bad </a:t>
            </a:r>
            <a:r>
              <a:rPr lang="en-US" altLang="zh-CN" sz="1200">
                <a:solidFill>
                  <a:srgbClr val="FF0000"/>
                </a:solidFill>
                <a:latin typeface="Verdana" panose="020B0604030504040204" charset="0"/>
                <a:cs typeface="Verdana" panose="020B0604030504040204" charset="0"/>
                <a:sym typeface="+mn-ea"/>
              </a:rPr>
              <a:t>spatial characteristics</a:t>
            </a:r>
            <a:r>
              <a:rPr lang="en-US" altLang="zh-CN" sz="1200">
                <a:solidFill>
                  <a:srgbClr val="FF0000"/>
                </a:solidFill>
                <a:latin typeface="Verdana" panose="020B0604030504040204" charset="0"/>
                <a:cs typeface="Verdana" panose="020B0604030504040204" charset="0"/>
              </a:rPr>
              <a:t>).</a:t>
            </a:r>
            <a:endParaRPr lang="en-US" altLang="zh-CN" sz="1200">
              <a:solidFill>
                <a:srgbClr val="FF0000"/>
              </a:solidFill>
              <a:latin typeface="Verdana" panose="020B0604030504040204" charset="0"/>
              <a:cs typeface="Verdana" panose="020B0604030504040204" charset="0"/>
            </a:endParaRPr>
          </a:p>
          <a:p>
            <a:endParaRPr lang="zh-CN" altLang="en-US" sz="1200">
              <a:solidFill>
                <a:srgbClr val="FF0000"/>
              </a:solidFill>
              <a:latin typeface="Verdana" panose="020B0604030504040204" charset="0"/>
              <a:cs typeface="Verdana" panose="020B0604030504040204" charset="0"/>
            </a:endParaRPr>
          </a:p>
          <a:p>
            <a:r>
              <a:rPr lang="en-US" altLang="zh-CN" sz="1200" b="1">
                <a:latin typeface="Verdana" panose="020B0604030504040204" charset="0"/>
                <a:cs typeface="Verdana" panose="020B0604030504040204" charset="0"/>
                <a:sym typeface="+mn-ea"/>
              </a:rPr>
              <a:t>· </a:t>
            </a:r>
            <a:r>
              <a:rPr lang="en-US" altLang="zh-CN" sz="1200">
                <a:latin typeface="Verdana" panose="020B0604030504040204" charset="0"/>
                <a:cs typeface="Verdana" panose="020B0604030504040204" charset="0"/>
                <a:sym typeface="+mn-ea"/>
              </a:rPr>
              <a:t>The dataset that Zudi and I have been working on recently is the fMRI (functional magnetic resonance imaging) dataset, which mainly measures cerebral blood flow signals with low temporal resolution (in seconds) but high spatial resolution.</a:t>
            </a:r>
            <a:endParaRPr lang="en-US" altLang="zh-CN" sz="1200" b="1">
              <a:latin typeface="Verdana" panose="020B0604030504040204" charset="0"/>
              <a:cs typeface="Verdana" panose="020B0604030504040204" charset="0"/>
              <a:sym typeface="+mn-ea"/>
            </a:endParaRPr>
          </a:p>
          <a:p>
            <a:endParaRPr lang="en-US" altLang="zh-CN" sz="1200" b="1">
              <a:latin typeface="Verdana" panose="020B0604030504040204" charset="0"/>
              <a:cs typeface="Verdana" panose="020B0604030504040204" charset="0"/>
              <a:sym typeface="+mn-ea"/>
            </a:endParaRPr>
          </a:p>
          <a:p>
            <a:r>
              <a:rPr lang="en-US" altLang="zh-CN" sz="1200" b="1">
                <a:latin typeface="Verdana" panose="020B0604030504040204" charset="0"/>
                <a:cs typeface="Verdana" panose="020B0604030504040204" charset="0"/>
                <a:sym typeface="+mn-ea"/>
              </a:rPr>
              <a:t>· </a:t>
            </a:r>
            <a:r>
              <a:rPr lang="en-US" altLang="zh-CN" sz="1200">
                <a:latin typeface="Verdana" panose="020B0604030504040204" charset="0"/>
                <a:cs typeface="Verdana" panose="020B0604030504040204" charset="0"/>
                <a:sym typeface="+mn-ea"/>
              </a:rPr>
              <a:t>Conducting such research also requires the use of source localization techniques to estimate activity signals in different brain regions. This article uses the </a:t>
            </a:r>
            <a:r>
              <a:rPr lang="en-US" altLang="zh-CN" sz="1200">
                <a:solidFill>
                  <a:srgbClr val="FF0000"/>
                </a:solidFill>
                <a:latin typeface="Verdana" panose="020B0604030504040204" charset="0"/>
                <a:cs typeface="Verdana" panose="020B0604030504040204" charset="0"/>
                <a:sym typeface="+mn-ea"/>
              </a:rPr>
              <a:t>beamformer source localization algorithm</a:t>
            </a:r>
            <a:r>
              <a:rPr lang="en-US" altLang="zh-CN" sz="1200">
                <a:latin typeface="Verdana" panose="020B0604030504040204" charset="0"/>
                <a:cs typeface="Verdana" panose="020B0604030504040204" charset="0"/>
                <a:sym typeface="+mn-ea"/>
              </a:rPr>
              <a:t> to locate 42 brain regions and obtain the source signals of each brain region as electrophysiological data for modeling and analysis.</a:t>
            </a:r>
            <a:endParaRPr lang="en-US" altLang="zh-CN" sz="1200">
              <a:latin typeface="Verdana" panose="020B0604030504040204" charset="0"/>
              <a:cs typeface="Verdana" panose="020B0604030504040204" charset="0"/>
              <a:sym typeface="+mn-ea"/>
            </a:endParaRPr>
          </a:p>
          <a:p>
            <a:endParaRPr lang="en-US" altLang="zh-CN" sz="1200">
              <a:latin typeface="Verdana" panose="020B0604030504040204" charset="0"/>
              <a:cs typeface="Verdana" panose="020B0604030504040204" charset="0"/>
            </a:endParaRPr>
          </a:p>
          <a:p>
            <a:endParaRPr lang="en-US" altLang="zh-CN" sz="1200">
              <a:latin typeface="Verdana" panose="020B0604030504040204" charset="0"/>
              <a:cs typeface="Verdana" panose="020B0604030504040204" charset="0"/>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574675" y="307975"/>
            <a:ext cx="6096000" cy="368300"/>
          </a:xfrm>
          <a:prstGeom prst="rect">
            <a:avLst/>
          </a:prstGeom>
          <a:noFill/>
        </p:spPr>
        <p:txBody>
          <a:bodyPr wrap="square" rtlCol="0" anchor="t">
            <a:spAutoFit/>
          </a:bodyPr>
          <a:p>
            <a:r>
              <a:rPr lang="zh-CN" altLang="en-US" b="1"/>
              <a:t>Post-hoc analysis of learnt latent variables</a:t>
            </a:r>
            <a:endParaRPr lang="zh-CN" altLang="en-US" b="1"/>
          </a:p>
        </p:txBody>
      </p:sp>
      <p:pic>
        <p:nvPicPr>
          <p:cNvPr id="3" name="图片 2"/>
          <p:cNvPicPr>
            <a:picLocks noChangeAspect="1"/>
          </p:cNvPicPr>
          <p:nvPr/>
        </p:nvPicPr>
        <p:blipFill>
          <a:blip r:embed="rId3"/>
          <a:stretch>
            <a:fillRect/>
          </a:stretch>
        </p:blipFill>
        <p:spPr>
          <a:xfrm>
            <a:off x="631825" y="842645"/>
            <a:ext cx="5067300" cy="5295900"/>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1002030" y="407035"/>
            <a:ext cx="6096000"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Result</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1025525" y="410845"/>
            <a:ext cx="5403215" cy="368300"/>
          </a:xfrm>
          <a:prstGeom prst="rect">
            <a:avLst/>
          </a:prstGeom>
          <a:noFill/>
        </p:spPr>
        <p:txBody>
          <a:bodyPr wrap="square" rtlCol="0">
            <a:spAutoFit/>
          </a:bodyPr>
          <a:p>
            <a:r>
              <a:rPr lang="en-US" altLang="zh-CN" b="1"/>
              <a:t>Model evaluation and some extra P</a:t>
            </a:r>
            <a:r>
              <a:rPr lang="en-US" altLang="zh-CN" b="1"/>
              <a:t>roof</a:t>
            </a:r>
            <a:endParaRPr lang="en-US" altLang="zh-CN" b="1"/>
          </a:p>
        </p:txBody>
      </p:sp>
      <p:sp>
        <p:nvSpPr>
          <p:cNvPr id="3" name="文本框 2"/>
          <p:cNvSpPr txBox="1"/>
          <p:nvPr/>
        </p:nvSpPr>
        <p:spPr>
          <a:xfrm>
            <a:off x="1112520" y="1691005"/>
            <a:ext cx="4735830" cy="368300"/>
          </a:xfrm>
          <a:prstGeom prst="rect">
            <a:avLst/>
          </a:prstGeom>
          <a:noFill/>
        </p:spPr>
        <p:txBody>
          <a:bodyPr wrap="square" rtlCol="0">
            <a:spAutoFit/>
          </a:bodyPr>
          <a:p>
            <a:r>
              <a:rPr lang="en-US" altLang="zh-CN"/>
              <a:t>T</a:t>
            </a:r>
            <a:r>
              <a:rPr lang="en-US" altLang="zh-CN"/>
              <a:t>o be </a:t>
            </a:r>
            <a:r>
              <a:rPr lang="en-US" altLang="zh-CN"/>
              <a:t>continued...</a:t>
            </a:r>
            <a:endParaRPr lang="en-US" altLang="zh-CN"/>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530225" y="402590"/>
            <a:ext cx="10577830" cy="368300"/>
          </a:xfrm>
          <a:prstGeom prst="rect">
            <a:avLst/>
          </a:prstGeom>
          <a:noFill/>
        </p:spPr>
        <p:txBody>
          <a:bodyPr wrap="square" rtlCol="0" anchor="t">
            <a:spAutoFit/>
          </a:bodyPr>
          <a:p>
            <a:r>
              <a:rPr lang="en-US" altLang="zh-CN" b="1"/>
              <a:t>Objective: Build a model that c</a:t>
            </a:r>
            <a:r>
              <a:rPr lang="zh-CN" altLang="en-US" b="1"/>
              <a:t>apture highly dynamic processes on the order of milliseconds</a:t>
            </a:r>
            <a:endParaRPr lang="zh-CN" altLang="en-US" b="1"/>
          </a:p>
        </p:txBody>
      </p:sp>
      <p:pic>
        <p:nvPicPr>
          <p:cNvPr id="3" name="图片 2"/>
          <p:cNvPicPr>
            <a:picLocks noChangeAspect="1"/>
          </p:cNvPicPr>
          <p:nvPr/>
        </p:nvPicPr>
        <p:blipFill>
          <a:blip r:embed="rId3"/>
          <a:stretch>
            <a:fillRect/>
          </a:stretch>
        </p:blipFill>
        <p:spPr>
          <a:xfrm>
            <a:off x="679450" y="1148715"/>
            <a:ext cx="7791450" cy="825500"/>
          </a:xfrm>
          <a:prstGeom prst="rect">
            <a:avLst/>
          </a:prstGeom>
        </p:spPr>
      </p:pic>
      <p:pic>
        <p:nvPicPr>
          <p:cNvPr id="5" name="图片 4"/>
          <p:cNvPicPr>
            <a:picLocks noChangeAspect="1"/>
          </p:cNvPicPr>
          <p:nvPr/>
        </p:nvPicPr>
        <p:blipFill>
          <a:blip r:embed="rId4"/>
          <a:stretch>
            <a:fillRect/>
          </a:stretch>
        </p:blipFill>
        <p:spPr>
          <a:xfrm>
            <a:off x="690880" y="2279650"/>
            <a:ext cx="5715000" cy="1149350"/>
          </a:xfrm>
          <a:prstGeom prst="rect">
            <a:avLst/>
          </a:prstGeom>
        </p:spPr>
      </p:pic>
      <p:pic>
        <p:nvPicPr>
          <p:cNvPr id="6" name="图片 5"/>
          <p:cNvPicPr>
            <a:picLocks noChangeAspect="1"/>
          </p:cNvPicPr>
          <p:nvPr/>
        </p:nvPicPr>
        <p:blipFill>
          <a:blip r:embed="rId5"/>
          <a:stretch>
            <a:fillRect/>
          </a:stretch>
        </p:blipFill>
        <p:spPr>
          <a:xfrm>
            <a:off x="613410" y="3564255"/>
            <a:ext cx="8122920" cy="2245995"/>
          </a:xfrm>
          <a:prstGeom prst="rect">
            <a:avLst/>
          </a:prstGeom>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723265" y="342265"/>
            <a:ext cx="9285605" cy="460375"/>
          </a:xfrm>
          <a:prstGeom prst="rect">
            <a:avLst/>
          </a:prstGeom>
          <a:noFill/>
        </p:spPr>
        <p:txBody>
          <a:bodyPr wrap="square" rtlCol="0" anchor="t">
            <a:spAutoFit/>
          </a:bodyPr>
          <a:p>
            <a:r>
              <a:rPr lang="en-US" altLang="zh-CN" sz="2400">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Sliding window analysis</a:t>
            </a:r>
            <a:r>
              <a:rPr lang="zh-CN" altLang="en-US" sz="2400">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a:t>
            </a:r>
            <a:r>
              <a:rPr lang="en-US" altLang="zh-CN" sz="2400">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HMM and DyNeM</a:t>
            </a:r>
            <a:r>
              <a:rPr lang="en-US" altLang="zh-CN" sz="2400">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o</a:t>
            </a:r>
            <a:endParaRPr lang="en-US" altLang="zh-CN" sz="2400">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3" name="文本框 2"/>
          <p:cNvSpPr txBox="1"/>
          <p:nvPr/>
        </p:nvSpPr>
        <p:spPr>
          <a:xfrm>
            <a:off x="772795" y="1062355"/>
            <a:ext cx="6096000" cy="650240"/>
          </a:xfrm>
          <a:prstGeom prst="rect">
            <a:avLst/>
          </a:prstGeom>
          <a:noFill/>
        </p:spPr>
        <p:txBody>
          <a:bodyPr wrap="square" rtlCol="0" anchor="t">
            <a:noAutofit/>
          </a:bodyPr>
          <a:p>
            <a:endParaRPr lang="zh-CN" altLang="en-US"/>
          </a:p>
          <a:p>
            <a:r>
              <a:rPr lang="zh-CN" altLang="en-US" b="1"/>
              <a:t>Heuristic</a:t>
            </a:r>
            <a:r>
              <a:rPr lang="en-US" altLang="zh-CN" b="1"/>
              <a:t> analysis VS Generative Model</a:t>
            </a:r>
            <a:endParaRPr lang="en-US" altLang="zh-CN" b="1"/>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矩形 1"/>
          <p:cNvSpPr/>
          <p:nvPr/>
        </p:nvSpPr>
        <p:spPr>
          <a:xfrm>
            <a:off x="-63500" y="127635"/>
            <a:ext cx="3518535" cy="483235"/>
          </a:xfrm>
          <a:prstGeom prst="rect">
            <a:avLst/>
          </a:prstGeom>
          <a:noFill/>
          <a:ln>
            <a:noFill/>
          </a:ln>
        </p:spPr>
        <p:txBody>
          <a:bodyPr wrap="none" rtlCol="0" anchor="t">
            <a:noAutofit/>
          </a:bodyPr>
          <a:p>
            <a:pPr algn="ctr"/>
            <a:r>
              <a:rPr lang="en-US" altLang="zh-CN" sz="2000" b="1">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rPr>
              <a:t>Generative model</a:t>
            </a:r>
            <a:endParaRPr lang="en-US" altLang="zh-CN" sz="2000" b="1">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endParaRPr>
          </a:p>
          <a:p>
            <a:pPr algn="ctr"/>
            <a:endParaRPr lang="en-US" altLang="zh-CN" sz="2000" b="1">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endParaRPr>
          </a:p>
          <a:p>
            <a:pPr algn="ctr"/>
            <a:endParaRPr lang="en-US" altLang="zh-CN" sz="2000" b="1">
              <a:solidFill>
                <a:schemeClr val="tx1"/>
              </a:solidFill>
              <a:effectLst>
                <a:outerShdw blurRad="38100" dist="19050" dir="2700000" algn="tl" rotWithShape="0">
                  <a:schemeClr val="dk1">
                    <a:alpha val="40000"/>
                  </a:schemeClr>
                </a:outerShdw>
              </a:effectLst>
              <a:latin typeface="Verdana" panose="020B0604030504040204" charset="0"/>
              <a:cs typeface="Verdana" panose="020B0604030504040204" charset="0"/>
            </a:endParaRPr>
          </a:p>
        </p:txBody>
      </p:sp>
      <p:sp>
        <p:nvSpPr>
          <p:cNvPr id="5" name="文本框 4"/>
          <p:cNvSpPr txBox="1"/>
          <p:nvPr/>
        </p:nvSpPr>
        <p:spPr>
          <a:xfrm>
            <a:off x="257810" y="610870"/>
            <a:ext cx="11784330" cy="5582920"/>
          </a:xfrm>
          <a:prstGeom prst="rect">
            <a:avLst/>
          </a:prstGeom>
          <a:noFill/>
        </p:spPr>
        <p:txBody>
          <a:bodyPr wrap="square" rtlCol="0">
            <a:noAutofit/>
          </a:bodyPr>
          <a:p>
            <a:r>
              <a:rPr lang="en-US" altLang="zh-CN" b="1">
                <a:latin typeface="Verdana" panose="020B0604030504040204" charset="0"/>
                <a:cs typeface="Verdana" panose="020B0604030504040204" charset="0"/>
              </a:rPr>
              <a:t>1 Modes</a:t>
            </a:r>
            <a:endParaRPr lang="zh-CN" altLang="en-US">
              <a:latin typeface="Verdana" panose="020B0604030504040204" charset="0"/>
              <a:cs typeface="Verdana" panose="020B0604030504040204" charset="0"/>
            </a:endParaRPr>
          </a:p>
          <a:p>
            <a:r>
              <a:rPr lang="en-US" altLang="zh-CN" b="1">
                <a:latin typeface="Verdana" panose="020B0604030504040204" charset="0"/>
                <a:cs typeface="Verdana" panose="020B0604030504040204" charset="0"/>
              </a:rPr>
              <a:t>·</a:t>
            </a:r>
            <a:r>
              <a:rPr lang="en-US" altLang="zh-CN">
                <a:latin typeface="Verdana" panose="020B0604030504040204" charset="0"/>
                <a:cs typeface="Verdana" panose="020B0604030504040204" charset="0"/>
              </a:rPr>
              <a:t> </a:t>
            </a:r>
            <a:r>
              <a:rPr lang="zh-CN" altLang="en-US" b="1">
                <a:latin typeface="Verdana" panose="020B0604030504040204" charset="0"/>
                <a:cs typeface="Verdana" panose="020B0604030504040204" charset="0"/>
              </a:rPr>
              <a:t>Definition</a:t>
            </a:r>
            <a:r>
              <a:rPr lang="zh-CN" altLang="en-US">
                <a:latin typeface="Verdana" panose="020B0604030504040204" charset="0"/>
                <a:cs typeface="Verdana" panose="020B0604030504040204" charset="0"/>
              </a:rPr>
              <a:t>: Modes are </a:t>
            </a:r>
            <a:r>
              <a:rPr lang="zh-CN" altLang="en-US">
                <a:solidFill>
                  <a:srgbClr val="FF0000"/>
                </a:solidFill>
                <a:latin typeface="Verdana" panose="020B0604030504040204" charset="0"/>
                <a:cs typeface="Verdana" panose="020B0604030504040204" charset="0"/>
              </a:rPr>
              <a:t>static spatial patterns</a:t>
            </a:r>
            <a:r>
              <a:rPr lang="en-US" altLang="zh-CN">
                <a:solidFill>
                  <a:srgbClr val="FF0000"/>
                </a:solidFill>
                <a:latin typeface="Verdana" panose="020B0604030504040204" charset="0"/>
                <a:cs typeface="Verdana" panose="020B0604030504040204" charset="0"/>
              </a:rPr>
              <a:t> (can overlap with each other)</a:t>
            </a:r>
            <a:r>
              <a:rPr lang="zh-CN" altLang="en-US">
                <a:latin typeface="Verdana" panose="020B0604030504040204" charset="0"/>
                <a:cs typeface="Verdana" panose="020B0604030504040204" charset="0"/>
              </a:rPr>
              <a:t> or states of brain network activity, representing specific brain regions' activity characteristics in certain states or activity modes.</a:t>
            </a:r>
            <a:endParaRPr lang="zh-CN" altLang="en-US">
              <a:latin typeface="Verdana" panose="020B0604030504040204" charset="0"/>
              <a:cs typeface="Verdana" panose="020B0604030504040204" charset="0"/>
            </a:endParaRPr>
          </a:p>
          <a:p>
            <a:r>
              <a:rPr lang="en-US" altLang="zh-CN" b="1">
                <a:latin typeface="Verdana" panose="020B0604030504040204" charset="0"/>
                <a:cs typeface="Verdana" panose="020B0604030504040204" charset="0"/>
              </a:rPr>
              <a:t>·</a:t>
            </a:r>
            <a:r>
              <a:rPr lang="en-US" altLang="zh-CN">
                <a:latin typeface="Verdana" panose="020B0604030504040204" charset="0"/>
                <a:cs typeface="Verdana" panose="020B0604030504040204" charset="0"/>
              </a:rPr>
              <a:t> </a:t>
            </a:r>
            <a:r>
              <a:rPr lang="zh-CN" altLang="en-US" b="1">
                <a:latin typeface="Verdana" panose="020B0604030504040204" charset="0"/>
                <a:cs typeface="Verdana" panose="020B0604030504040204" charset="0"/>
              </a:rPr>
              <a:t>Representation</a:t>
            </a:r>
            <a:r>
              <a:rPr lang="zh-CN" altLang="en-US">
                <a:latin typeface="Verdana" panose="020B0604030504040204" charset="0"/>
                <a:cs typeface="Verdana" panose="020B0604030504040204" charset="0"/>
              </a:rPr>
              <a:t>: Each mode</a:t>
            </a:r>
            <a:r>
              <a:rPr lang="zh-CN" altLang="en-US" i="1">
                <a:latin typeface="Verdana" panose="020B0604030504040204" charset="0"/>
                <a:cs typeface="Verdana" panose="020B0604030504040204" charset="0"/>
              </a:rPr>
              <a:t> </a:t>
            </a:r>
            <a:r>
              <a:rPr lang="zh-CN" altLang="en-US" i="1">
                <a:solidFill>
                  <a:srgbClr val="FF0000"/>
                </a:solidFill>
                <a:latin typeface="Verdana" panose="020B0604030504040204" charset="0"/>
                <a:cs typeface="Verdana" panose="020B0604030504040204" charset="0"/>
              </a:rPr>
              <a:t>j</a:t>
            </a:r>
            <a:r>
              <a:rPr lang="zh-CN" altLang="en-US">
                <a:latin typeface="Verdana" panose="020B0604030504040204" charset="0"/>
                <a:cs typeface="Verdana" panose="020B0604030504040204" charset="0"/>
              </a:rPr>
              <a:t> is characterized by its spatial model's mean </a:t>
            </a:r>
            <a:r>
              <a:rPr lang="zh-CN" altLang="en-US" i="1">
                <a:solidFill>
                  <a:srgbClr val="FF0000"/>
                </a:solidFill>
                <a:latin typeface="Verdana" panose="020B0604030504040204" charset="0"/>
                <a:cs typeface="Verdana" panose="020B0604030504040204" charset="0"/>
              </a:rPr>
              <a:t>μ</a:t>
            </a:r>
            <a:r>
              <a:rPr lang="en-US" i="1" baseline="-25000">
                <a:solidFill>
                  <a:srgbClr val="FF0000"/>
                </a:solidFill>
                <a:uFillTx/>
                <a:latin typeface="Verdana" panose="020B0604030504040204" charset="0"/>
                <a:cs typeface="Verdana" panose="020B0604030504040204" charset="0"/>
              </a:rPr>
              <a:t>j</a:t>
            </a:r>
            <a:r>
              <a:rPr lang="en-US" altLang="zh-CN">
                <a:latin typeface="Verdana" panose="020B0604030504040204" charset="0"/>
                <a:cs typeface="Verdana" panose="020B0604030504040204" charset="0"/>
              </a:rPr>
              <a:t> </a:t>
            </a:r>
            <a:r>
              <a:rPr lang="zh-CN" altLang="en-US">
                <a:latin typeface="Verdana" panose="020B0604030504040204" charset="0"/>
                <a:cs typeface="Verdana" panose="020B0604030504040204" charset="0"/>
              </a:rPr>
              <a:t>and covariance </a:t>
            </a:r>
            <a:r>
              <a:rPr lang="zh-CN" altLang="en-US" i="1">
                <a:solidFill>
                  <a:srgbClr val="FF0000"/>
                </a:solidFill>
                <a:latin typeface="Verdana" panose="020B0604030504040204" charset="0"/>
                <a:cs typeface="Verdana" panose="020B0604030504040204" charset="0"/>
              </a:rPr>
              <a:t>D</a:t>
            </a:r>
            <a:r>
              <a:rPr lang="en-US" altLang="zh-CN" i="1" baseline="-25000">
                <a:solidFill>
                  <a:srgbClr val="FF0000"/>
                </a:solidFill>
                <a:uFillTx/>
                <a:latin typeface="Verdana" panose="020B0604030504040204" charset="0"/>
                <a:cs typeface="Verdana" panose="020B0604030504040204" charset="0"/>
              </a:rPr>
              <a:t>j</a:t>
            </a:r>
            <a:r>
              <a:rPr lang="en-US" altLang="zh-CN">
                <a:latin typeface="Verdana" panose="020B0604030504040204" charset="0"/>
                <a:cs typeface="Verdana" panose="020B0604030504040204" charset="0"/>
              </a:rPr>
              <a:t>. </a:t>
            </a:r>
            <a:r>
              <a:rPr lang="zh-CN" altLang="en-US">
                <a:latin typeface="Verdana" panose="020B0604030504040204" charset="0"/>
                <a:cs typeface="Verdana" panose="020B0604030504040204" charset="0"/>
              </a:rPr>
              <a:t>These parameters describe the average relationship and variability of activity levels between different brain regions in that mode.</a:t>
            </a:r>
            <a:endParaRPr lang="zh-CN" altLang="en-US">
              <a:latin typeface="Verdana" panose="020B0604030504040204" charset="0"/>
              <a:cs typeface="Verdana" panose="020B0604030504040204" charset="0"/>
            </a:endParaRPr>
          </a:p>
          <a:p>
            <a:endParaRPr lang="zh-CN" altLang="en-US">
              <a:latin typeface="Verdana" panose="020B0604030504040204" charset="0"/>
              <a:cs typeface="Verdana" panose="020B0604030504040204" charset="0"/>
            </a:endParaRPr>
          </a:p>
          <a:p>
            <a:r>
              <a:rPr lang="en-US" altLang="zh-CN" b="1">
                <a:latin typeface="Verdana" panose="020B0604030504040204" charset="0"/>
                <a:cs typeface="Verdana" panose="020B0604030504040204" charset="0"/>
              </a:rPr>
              <a:t>2 Generative model</a:t>
            </a:r>
            <a:endParaRPr lang="en-US" altLang="zh-CN" b="1">
              <a:latin typeface="Verdana" panose="020B0604030504040204" charset="0"/>
              <a:cs typeface="Verdana" panose="020B0604030504040204" charset="0"/>
            </a:endParaRPr>
          </a:p>
          <a:p>
            <a:r>
              <a:rPr lang="zh-CN" altLang="en-US">
                <a:latin typeface="Verdana" panose="020B0604030504040204" charset="0"/>
                <a:cs typeface="Verdana" panose="020B0604030504040204" charset="0"/>
              </a:rPr>
              <a:t>①</a:t>
            </a:r>
            <a:r>
              <a:rPr lang="en-US" altLang="zh-CN">
                <a:latin typeface="Verdana" panose="020B0604030504040204" charset="0"/>
                <a:cs typeface="Verdana" panose="020B0604030504040204" charset="0"/>
              </a:rPr>
              <a:t> Latent representation : A set of mixing coefficients </a:t>
            </a:r>
            <a:r>
              <a:rPr lang="en-US" altLang="zh-CN" b="1" i="1">
                <a:latin typeface="Verdana" panose="020B0604030504040204" charset="0"/>
                <a:cs typeface="Verdana" panose="020B0604030504040204" charset="0"/>
              </a:rPr>
              <a:t>α</a:t>
            </a:r>
            <a:r>
              <a:rPr lang="en-US" altLang="zh-CN" b="1" i="1" baseline="-25000">
                <a:solidFill>
                  <a:schemeClr val="tx1"/>
                </a:solidFill>
                <a:uFillTx/>
                <a:latin typeface="Verdana" panose="020B0604030504040204" charset="0"/>
                <a:cs typeface="Verdana" panose="020B0604030504040204" charset="0"/>
              </a:rPr>
              <a:t>t</a:t>
            </a:r>
            <a:endParaRPr lang="en-US" altLang="zh-CN" b="1" i="1">
              <a:latin typeface="Verdana" panose="020B0604030504040204" charset="0"/>
              <a:cs typeface="Verdana" panose="020B0604030504040204" charset="0"/>
            </a:endParaRPr>
          </a:p>
          <a:p>
            <a:r>
              <a:rPr lang="zh-CN" altLang="en-US">
                <a:latin typeface="Verdana" panose="020B0604030504040204" charset="0"/>
                <a:cs typeface="Verdana" panose="020B0604030504040204" charset="0"/>
              </a:rPr>
              <a:t>②</a:t>
            </a:r>
            <a:r>
              <a:rPr lang="en-US" altLang="zh-CN">
                <a:latin typeface="Verdana" panose="020B0604030504040204" charset="0"/>
                <a:cs typeface="Verdana" panose="020B0604030504040204" charset="0"/>
              </a:rPr>
              <a:t> Observation model (a data generating process given the latent representation): a </a:t>
            </a:r>
            <a:r>
              <a:rPr lang="zh-CN" altLang="en-US">
                <a:latin typeface="Verdana" panose="020B0604030504040204" charset="0"/>
                <a:cs typeface="Verdana" panose="020B0604030504040204" charset="0"/>
              </a:rPr>
              <a:t>multivariate normal distribution.</a:t>
            </a:r>
            <a:r>
              <a:rPr lang="en-US" altLang="zh-CN">
                <a:latin typeface="Verdana" panose="020B0604030504040204" charset="0"/>
                <a:cs typeface="Verdana" panose="020B0604030504040204" charset="0"/>
              </a:rPr>
              <a:t> </a:t>
            </a:r>
            <a:r>
              <a:rPr lang="en-US" altLang="zh-CN">
                <a:solidFill>
                  <a:srgbClr val="FF0000"/>
                </a:solidFill>
                <a:latin typeface="Verdana" panose="020B0604030504040204" charset="0"/>
                <a:cs typeface="Verdana" panose="020B0604030504040204" charset="0"/>
              </a:rPr>
              <a:t>(How do we define it?)</a:t>
            </a:r>
            <a:endParaRPr lang="en-US" altLang="zh-CN">
              <a:solidFill>
                <a:srgbClr val="FF0000"/>
              </a:solidFill>
              <a:latin typeface="Verdana" panose="020B0604030504040204" charset="0"/>
              <a:cs typeface="Verdana" panose="020B0604030504040204" charset="0"/>
            </a:endParaRPr>
          </a:p>
          <a:p>
            <a:r>
              <a:rPr lang="en-US" altLang="zh-CN" sz="1400">
                <a:solidFill>
                  <a:schemeClr val="tx1"/>
                </a:solidFill>
                <a:latin typeface="Verdana" panose="020B0604030504040204" charset="0"/>
                <a:cs typeface="Verdana" panose="020B0604030504040204" charset="0"/>
              </a:rPr>
              <a:t>******************************************************************************************************</a:t>
            </a:r>
            <a:endParaRPr lang="en-US" altLang="zh-CN" sz="1400">
              <a:solidFill>
                <a:schemeClr val="tx1"/>
              </a:solidFill>
              <a:latin typeface="Verdana" panose="020B0604030504040204" charset="0"/>
              <a:cs typeface="Verdana" panose="020B0604030504040204" charset="0"/>
            </a:endParaRPr>
          </a:p>
          <a:p>
            <a:r>
              <a:rPr lang="en-US" altLang="zh-CN" sz="1400">
                <a:solidFill>
                  <a:schemeClr val="tx1"/>
                </a:solidFill>
                <a:latin typeface="Verdana" panose="020B0604030504040204" charset="0"/>
                <a:cs typeface="Verdana" panose="020B0604030504040204" charset="0"/>
              </a:rPr>
              <a:t>Considering a linear combination of modes, for a time point t, the predicted mean and covariance of the brain network state can be expressed as the weighted sum of all modes, i.e.,</a:t>
            </a:r>
            <a:endParaRPr lang="en-US" altLang="zh-CN" sz="1400">
              <a:solidFill>
                <a:schemeClr val="tx1"/>
              </a:solidFill>
              <a:latin typeface="Verdana" panose="020B0604030504040204" charset="0"/>
              <a:cs typeface="Verdana" panose="020B0604030504040204" charset="0"/>
            </a:endParaRPr>
          </a:p>
          <a:p>
            <a:endParaRPr lang="en-US" altLang="zh-CN" sz="1400" b="1">
              <a:solidFill>
                <a:schemeClr val="tx1"/>
              </a:solidFill>
            </a:endParaRPr>
          </a:p>
          <a:p>
            <a:endParaRPr lang="en-US" altLang="zh-CN" sz="1400" b="1">
              <a:solidFill>
                <a:schemeClr val="tx1"/>
              </a:solidFill>
            </a:endParaRPr>
          </a:p>
          <a:p>
            <a:endParaRPr lang="en-US" altLang="zh-CN" sz="1400" b="1">
              <a:solidFill>
                <a:schemeClr val="tx1"/>
              </a:solidFill>
            </a:endParaRPr>
          </a:p>
          <a:p>
            <a:r>
              <a:rPr lang="en-US" altLang="zh-CN" sz="1400">
                <a:solidFill>
                  <a:schemeClr val="tx1"/>
                </a:solidFill>
              </a:rPr>
              <a:t>where </a:t>
            </a:r>
            <a:r>
              <a:rPr lang="en-US" altLang="zh-CN" sz="1400" i="1">
                <a:solidFill>
                  <a:schemeClr val="tx1"/>
                </a:solidFill>
              </a:rPr>
              <a:t>α</a:t>
            </a:r>
            <a:r>
              <a:rPr lang="en-US" altLang="zh-CN" sz="1400" i="1" baseline="-25000">
                <a:solidFill>
                  <a:schemeClr val="tx1"/>
                </a:solidFill>
                <a:uFillTx/>
              </a:rPr>
              <a:t>jt</a:t>
            </a:r>
            <a:r>
              <a:rPr lang="en-US" altLang="zh-CN" sz="1400">
                <a:solidFill>
                  <a:schemeClr val="tx1"/>
                </a:solidFill>
              </a:rPr>
              <a:t> is the mixing coefficient of mode </a:t>
            </a:r>
            <a:r>
              <a:rPr lang="en-US" altLang="zh-CN" sz="1400" i="1">
                <a:solidFill>
                  <a:schemeClr val="tx1"/>
                </a:solidFill>
              </a:rPr>
              <a:t>j</a:t>
            </a:r>
            <a:r>
              <a:rPr lang="en-US" altLang="zh-CN" sz="1400">
                <a:solidFill>
                  <a:schemeClr val="tx1"/>
                </a:solidFill>
              </a:rPr>
              <a:t> at time</a:t>
            </a:r>
            <a:r>
              <a:rPr lang="en-US" altLang="zh-CN" sz="1400" i="1">
                <a:solidFill>
                  <a:schemeClr val="tx1"/>
                </a:solidFill>
              </a:rPr>
              <a:t> t</a:t>
            </a:r>
            <a:r>
              <a:rPr lang="en-US" altLang="zh-CN" sz="1400">
                <a:solidFill>
                  <a:schemeClr val="tx1"/>
                </a:solidFill>
              </a:rPr>
              <a:t>.</a:t>
            </a:r>
            <a:endParaRPr lang="en-US" altLang="zh-CN" sz="1400">
              <a:solidFill>
                <a:schemeClr val="tx1"/>
              </a:solidFill>
            </a:endParaRPr>
          </a:p>
          <a:p>
            <a:r>
              <a:rPr lang="en-US" altLang="zh-CN" sz="1400">
                <a:solidFill>
                  <a:schemeClr val="tx1"/>
                </a:solidFill>
              </a:rPr>
              <a:t>***********************************************************************************************************************************************************************</a:t>
            </a:r>
            <a:endParaRPr lang="en-US" altLang="zh-CN" sz="1400">
              <a:solidFill>
                <a:schemeClr val="tx1"/>
              </a:solidFill>
            </a:endParaRPr>
          </a:p>
          <a:p>
            <a:r>
              <a:rPr lang="en-US" altLang="zh-CN">
                <a:solidFill>
                  <a:schemeClr val="tx1"/>
                </a:solidFill>
              </a:rPr>
              <a:t>Thus, "modes" provide a method to capture the spatial characteristics of the brain network in different states, with temporal dynamics reflected through the variation in the mixing coefficients.</a:t>
            </a:r>
            <a:endParaRPr lang="en-US" altLang="zh-CN">
              <a:solidFill>
                <a:schemeClr val="tx1"/>
              </a:solidFill>
            </a:endParaRPr>
          </a:p>
        </p:txBody>
      </p:sp>
      <p:pic>
        <p:nvPicPr>
          <p:cNvPr id="6" name="图片 5"/>
          <p:cNvPicPr>
            <a:picLocks noChangeAspect="1"/>
          </p:cNvPicPr>
          <p:nvPr/>
        </p:nvPicPr>
        <p:blipFill>
          <a:blip r:embed="rId3"/>
          <a:stretch>
            <a:fillRect/>
          </a:stretch>
        </p:blipFill>
        <p:spPr>
          <a:xfrm>
            <a:off x="3569970" y="4630420"/>
            <a:ext cx="3987800" cy="55245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525145" y="349250"/>
            <a:ext cx="5626100" cy="462915"/>
          </a:xfrm>
          <a:prstGeom prst="rect">
            <a:avLst/>
          </a:prstGeom>
          <a:noFill/>
        </p:spPr>
        <p:txBody>
          <a:bodyPr wrap="square" rtlCol="0">
            <a:noAutofit/>
          </a:bodyPr>
          <a:p>
            <a:r>
              <a:rPr lang="en-US" altLang="zh-CN" b="1">
                <a:latin typeface="Verdana" panose="020B0604030504040204" charset="0"/>
                <a:cs typeface="Verdana" panose="020B0604030504040204" charset="0"/>
              </a:rPr>
              <a:t>3 Logit</a:t>
            </a:r>
            <a:endParaRPr lang="en-US" altLang="zh-CN" b="1">
              <a:latin typeface="Verdana" panose="020B0604030504040204" charset="0"/>
              <a:cs typeface="Verdana" panose="020B0604030504040204" charset="0"/>
            </a:endParaRPr>
          </a:p>
          <a:p>
            <a:endParaRPr lang="en-US" altLang="zh-CN" b="1">
              <a:latin typeface="Verdana" panose="020B0604030504040204" charset="0"/>
              <a:cs typeface="Verdana" panose="020B0604030504040204" charset="0"/>
            </a:endParaRPr>
          </a:p>
          <a:p>
            <a:endParaRPr lang="en-US" altLang="zh-CN" b="1">
              <a:latin typeface="Verdana" panose="020B0604030504040204" charset="0"/>
              <a:cs typeface="Verdana" panose="020B0604030504040204" charset="0"/>
            </a:endParaRPr>
          </a:p>
        </p:txBody>
      </p:sp>
      <p:pic>
        <p:nvPicPr>
          <p:cNvPr id="3" name="图片 2"/>
          <p:cNvPicPr>
            <a:picLocks noChangeAspect="1"/>
          </p:cNvPicPr>
          <p:nvPr/>
        </p:nvPicPr>
        <p:blipFill>
          <a:blip r:embed="rId3"/>
          <a:stretch>
            <a:fillRect/>
          </a:stretch>
        </p:blipFill>
        <p:spPr>
          <a:xfrm>
            <a:off x="657225" y="811530"/>
            <a:ext cx="5438775" cy="5454650"/>
          </a:xfrm>
          <a:prstGeom prst="rect">
            <a:avLst/>
          </a:prstGeom>
        </p:spPr>
      </p:pic>
      <p:pic>
        <p:nvPicPr>
          <p:cNvPr id="6" name="图片 5" descr="箭头"/>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5070" y="956945"/>
            <a:ext cx="437515" cy="407670"/>
          </a:xfrm>
          <a:prstGeom prst="rect">
            <a:avLst/>
          </a:prstGeom>
        </p:spPr>
      </p:pic>
      <p:sp>
        <p:nvSpPr>
          <p:cNvPr id="7" name="文本框 6"/>
          <p:cNvSpPr txBox="1"/>
          <p:nvPr/>
        </p:nvSpPr>
        <p:spPr>
          <a:xfrm>
            <a:off x="6779260" y="812165"/>
            <a:ext cx="4883150" cy="1082675"/>
          </a:xfrm>
          <a:prstGeom prst="rect">
            <a:avLst/>
          </a:prstGeom>
          <a:noFill/>
        </p:spPr>
        <p:txBody>
          <a:bodyPr wrap="square" rtlCol="0" anchor="t">
            <a:noAutofit/>
          </a:bodyPr>
          <a:p>
            <a:r>
              <a:rPr lang="zh-CN" altLang="en-US" sz="1200">
                <a:solidFill>
                  <a:schemeClr val="tx1"/>
                </a:solidFill>
                <a:latin typeface="Verdana" panose="020B0604030504040204" charset="0"/>
                <a:cs typeface="Verdana" panose="020B0604030504040204" charset="0"/>
              </a:rPr>
              <a:t>These </a:t>
            </a:r>
            <a:r>
              <a:rPr lang="zh-CN" altLang="en-US" sz="1200">
                <a:solidFill>
                  <a:schemeClr val="accent6"/>
                </a:solidFill>
                <a:latin typeface="Verdana" panose="020B0604030504040204" charset="0"/>
                <a:cs typeface="Verdana" panose="020B0604030504040204" charset="0"/>
              </a:rPr>
              <a:t>logits</a:t>
            </a:r>
            <a:r>
              <a:rPr lang="zh-CN" altLang="en-US" sz="1200">
                <a:solidFill>
                  <a:schemeClr val="tx1"/>
                </a:solidFill>
                <a:latin typeface="Verdana" panose="020B0604030504040204" charset="0"/>
                <a:cs typeface="Verdana" panose="020B0604030504040204" charset="0"/>
              </a:rPr>
              <a:t> are key parameters used within the model to describe the dynamic characteristics of the data generation process.</a:t>
            </a:r>
            <a:endParaRPr lang="zh-CN" altLang="en-US" sz="1200">
              <a:solidFill>
                <a:schemeClr val="tx1"/>
              </a:solidFill>
              <a:latin typeface="Verdana" panose="020B0604030504040204" charset="0"/>
              <a:cs typeface="Verdana" panose="020B0604030504040204" charset="0"/>
            </a:endParaRPr>
          </a:p>
          <a:p>
            <a:endParaRPr lang="zh-CN" altLang="en-US" sz="1200">
              <a:solidFill>
                <a:schemeClr val="tx1"/>
              </a:solidFill>
              <a:latin typeface="Verdana" panose="020B0604030504040204" charset="0"/>
              <a:cs typeface="Verdana" panose="020B0604030504040204" charset="0"/>
            </a:endParaRPr>
          </a:p>
          <a:p>
            <a:r>
              <a:rPr lang="en-US" altLang="zh-CN" sz="1200">
                <a:solidFill>
                  <a:schemeClr val="tx1"/>
                </a:solidFill>
                <a:latin typeface="Verdana" panose="020B0604030504040204" charset="0"/>
                <a:cs typeface="Verdana" panose="020B0604030504040204" charset="0"/>
              </a:rPr>
              <a:t>P</a:t>
            </a:r>
            <a:r>
              <a:rPr lang="zh-CN" altLang="en-US" sz="1200">
                <a:solidFill>
                  <a:schemeClr val="tx1"/>
                </a:solidFill>
                <a:latin typeface="Verdana" panose="020B0604030504040204" charset="0"/>
                <a:cs typeface="Verdana" panose="020B0604030504040204" charset="0"/>
              </a:rPr>
              <a:t>robabilistic vector of free parameters</a:t>
            </a:r>
            <a:r>
              <a:rPr lang="en-US" altLang="zh-CN" sz="1200">
                <a:solidFill>
                  <a:schemeClr val="tx1"/>
                </a:solidFill>
                <a:latin typeface="Verdana" panose="020B0604030504040204" charset="0"/>
                <a:cs typeface="Verdana" panose="020B0604030504040204" charset="0"/>
              </a:rPr>
              <a:t> at time point </a:t>
            </a:r>
            <a:r>
              <a:rPr lang="en-US" altLang="zh-CN" sz="1200">
                <a:solidFill>
                  <a:schemeClr val="tx1"/>
                </a:solidFill>
                <a:latin typeface="Verdana" panose="020B0604030504040204" charset="0"/>
                <a:cs typeface="Verdana" panose="020B0604030504040204" charset="0"/>
              </a:rPr>
              <a:t>t</a:t>
            </a:r>
            <a:endParaRPr lang="en-US" altLang="zh-CN" sz="1200">
              <a:solidFill>
                <a:schemeClr val="tx1"/>
              </a:solidFill>
              <a:latin typeface="Verdana" panose="020B0604030504040204" charset="0"/>
              <a:cs typeface="Verdana" panose="020B0604030504040204" charset="0"/>
            </a:endParaRPr>
          </a:p>
        </p:txBody>
      </p:sp>
      <p:pic>
        <p:nvPicPr>
          <p:cNvPr id="8" name="图片 7" descr="箭头"/>
          <p:cNvPicPr>
            <a:picLocks noChangeAspect="1"/>
          </p:cNvPicPr>
          <p:nvPr>
            <p:custDataLst>
              <p:tags r:id="rId6"/>
            </p:custDataLst>
          </p:nvPr>
        </p:nvPicPr>
        <p:blipFill>
          <a:blip r:embed="rId4">
            <a:extLst>
              <a:ext uri="{96DAC541-7B7A-43D3-8B79-37D633B846F1}">
                <asvg:svgBlip xmlns:asvg="http://schemas.microsoft.com/office/drawing/2016/SVG/main" r:embed="rId5"/>
              </a:ext>
            </a:extLst>
          </a:blip>
          <a:stretch>
            <a:fillRect/>
          </a:stretch>
        </p:blipFill>
        <p:spPr>
          <a:xfrm>
            <a:off x="6151245" y="3878580"/>
            <a:ext cx="437515" cy="407670"/>
          </a:xfrm>
          <a:prstGeom prst="rect">
            <a:avLst/>
          </a:prstGeom>
        </p:spPr>
      </p:pic>
      <p:sp>
        <p:nvSpPr>
          <p:cNvPr id="10" name="文本框 9"/>
          <p:cNvSpPr txBox="1"/>
          <p:nvPr/>
        </p:nvSpPr>
        <p:spPr>
          <a:xfrm>
            <a:off x="6588760" y="4726940"/>
            <a:ext cx="6096000" cy="372110"/>
          </a:xfrm>
          <a:prstGeom prst="rect">
            <a:avLst/>
          </a:prstGeom>
          <a:noFill/>
        </p:spPr>
        <p:txBody>
          <a:bodyPr wrap="square" rtlCol="0" anchor="t">
            <a:noAutofit/>
          </a:bodyPr>
          <a:p>
            <a:r>
              <a:rPr lang="zh-CN" altLang="en-US" sz="1200">
                <a:solidFill>
                  <a:schemeClr val="accent6"/>
                </a:solidFill>
                <a:latin typeface="Verdana" panose="020B0604030504040204" charset="0"/>
                <a:cs typeface="Verdana" panose="020B0604030504040204" charset="0"/>
              </a:rPr>
              <a:t>Softplus Function</a:t>
            </a:r>
            <a:r>
              <a:rPr lang="zh-CN" altLang="en-US" sz="1200">
                <a:latin typeface="Verdana" panose="020B0604030504040204" charset="0"/>
                <a:cs typeface="Verdana" panose="020B0604030504040204" charset="0"/>
              </a:rPr>
              <a:t>: softplus(</a:t>
            </a:r>
            <a:r>
              <a:rPr lang="en-US" altLang="zh-CN" sz="1200" i="1">
                <a:latin typeface="Verdana" panose="020B0604030504040204" charset="0"/>
                <a:cs typeface="Verdana" panose="020B0604030504040204" charset="0"/>
              </a:rPr>
              <a:t>x</a:t>
            </a:r>
            <a:r>
              <a:rPr lang="zh-CN" altLang="en-US" sz="1200">
                <a:latin typeface="Verdana" panose="020B0604030504040204" charset="0"/>
                <a:cs typeface="Verdana" panose="020B0604030504040204" charset="0"/>
              </a:rPr>
              <a:t>)=log(1+</a:t>
            </a:r>
            <a:r>
              <a:rPr lang="en-US" altLang="zh-CN" sz="1200" i="1">
                <a:latin typeface="Verdana" panose="020B0604030504040204" charset="0"/>
                <a:cs typeface="Verdana" panose="020B0604030504040204" charset="0"/>
              </a:rPr>
              <a:t>e</a:t>
            </a:r>
            <a:r>
              <a:rPr lang="en-US" altLang="zh-CN" sz="1200" i="1" baseline="30000">
                <a:solidFill>
                  <a:schemeClr val="tx1"/>
                </a:solidFill>
                <a:uFillTx/>
                <a:latin typeface="Verdana" panose="020B0604030504040204" charset="0"/>
                <a:cs typeface="Verdana" panose="020B0604030504040204" charset="0"/>
              </a:rPr>
              <a:t>x</a:t>
            </a:r>
            <a:r>
              <a:rPr lang="zh-CN" altLang="en-US" sz="1200">
                <a:latin typeface="Verdana" panose="020B0604030504040204" charset="0"/>
                <a:cs typeface="Verdana" panose="020B0604030504040204" charset="0"/>
              </a:rPr>
              <a:t>) . </a:t>
            </a:r>
            <a:endParaRPr lang="zh-CN" altLang="en-US" sz="1200">
              <a:latin typeface="Verdana" panose="020B0604030504040204" charset="0"/>
              <a:cs typeface="Verdana" panose="020B0604030504040204" charset="0"/>
            </a:endParaRPr>
          </a:p>
        </p:txBody>
      </p:sp>
      <p:pic>
        <p:nvPicPr>
          <p:cNvPr id="11" name="图片 10" descr="箭头"/>
          <p:cNvPicPr>
            <a:picLocks noChangeAspect="1"/>
          </p:cNvPicPr>
          <p:nvPr>
            <p:custDataLst>
              <p:tags r:id="rId7"/>
            </p:custDataLst>
          </p:nvPr>
        </p:nvPicPr>
        <p:blipFill>
          <a:blip r:embed="rId4">
            <a:extLst>
              <a:ext uri="{96DAC541-7B7A-43D3-8B79-37D633B846F1}">
                <asvg:svgBlip xmlns:asvg="http://schemas.microsoft.com/office/drawing/2016/SVG/main" r:embed="rId5"/>
              </a:ext>
            </a:extLst>
          </a:blip>
          <a:stretch>
            <a:fillRect/>
          </a:stretch>
        </p:blipFill>
        <p:spPr>
          <a:xfrm>
            <a:off x="6151245" y="4691380"/>
            <a:ext cx="437515" cy="407670"/>
          </a:xfrm>
          <a:prstGeom prst="rect">
            <a:avLst/>
          </a:prstGeom>
        </p:spPr>
      </p:pic>
      <p:sp>
        <p:nvSpPr>
          <p:cNvPr id="12" name="文本框 11"/>
          <p:cNvSpPr txBox="1"/>
          <p:nvPr/>
        </p:nvSpPr>
        <p:spPr>
          <a:xfrm>
            <a:off x="6588760" y="3878580"/>
            <a:ext cx="5132070" cy="738505"/>
          </a:xfrm>
          <a:prstGeom prst="rect">
            <a:avLst/>
          </a:prstGeom>
          <a:noFill/>
        </p:spPr>
        <p:txBody>
          <a:bodyPr wrap="square" rtlCol="0" anchor="t">
            <a:noAutofit/>
          </a:bodyPr>
          <a:p>
            <a:r>
              <a:rPr lang="zh-CN" altLang="en-US" sz="1200">
                <a:latin typeface="Verdana" panose="020B0604030504040204" charset="0"/>
                <a:cs typeface="Verdana" panose="020B0604030504040204" charset="0"/>
              </a:rPr>
              <a:t>Learnt Affine Transformations</a:t>
            </a:r>
            <a:r>
              <a:rPr lang="en-US" altLang="zh-CN" sz="1200">
                <a:latin typeface="Verdana" panose="020B0604030504040204" charset="0"/>
                <a:cs typeface="Verdana" panose="020B0604030504040204" charset="0"/>
              </a:rPr>
              <a:t>: </a:t>
            </a:r>
            <a:r>
              <a:rPr lang="zh-CN" altLang="en-US" sz="1200" i="1">
                <a:latin typeface="Verdana" panose="020B0604030504040204" charset="0"/>
                <a:cs typeface="Verdana" panose="020B0604030504040204" charset="0"/>
              </a:rPr>
              <a:t>y=Wx+b</a:t>
            </a:r>
            <a:r>
              <a:rPr lang="zh-CN" altLang="en-US" sz="1200">
                <a:latin typeface="Verdana" panose="020B0604030504040204" charset="0"/>
                <a:cs typeface="Verdana" panose="020B0604030504040204" charset="0"/>
              </a:rPr>
              <a:t>, where </a:t>
            </a:r>
            <a:r>
              <a:rPr lang="zh-CN" altLang="en-US" sz="1200" i="1">
                <a:latin typeface="Verdana" panose="020B0604030504040204" charset="0"/>
                <a:cs typeface="Verdana" panose="020B0604030504040204" charset="0"/>
              </a:rPr>
              <a:t>W</a:t>
            </a:r>
            <a:r>
              <a:rPr lang="zh-CN" altLang="en-US" sz="1200">
                <a:latin typeface="Verdana" panose="020B0604030504040204" charset="0"/>
                <a:cs typeface="Verdana" panose="020B0604030504040204" charset="0"/>
              </a:rPr>
              <a:t> is the weight matrix,</a:t>
            </a:r>
            <a:r>
              <a:rPr lang="zh-CN" altLang="en-US" sz="1200" i="1">
                <a:latin typeface="Verdana" panose="020B0604030504040204" charset="0"/>
                <a:cs typeface="Verdana" panose="020B0604030504040204" charset="0"/>
              </a:rPr>
              <a:t> b</a:t>
            </a:r>
            <a:r>
              <a:rPr lang="zh-CN" altLang="en-US" sz="1200">
                <a:latin typeface="Verdana" panose="020B0604030504040204" charset="0"/>
                <a:cs typeface="Verdana" panose="020B0604030504040204" charset="0"/>
              </a:rPr>
              <a:t> is the bias vector</a:t>
            </a:r>
            <a:r>
              <a:rPr lang="en-US" altLang="zh-CN" sz="1200">
                <a:latin typeface="Verdana" panose="020B0604030504040204" charset="0"/>
                <a:cs typeface="Verdana" panose="020B0604030504040204" charset="0"/>
              </a:rPr>
              <a:t>(learned from the data during the training process)</a:t>
            </a:r>
            <a:r>
              <a:rPr lang="zh-CN" altLang="en-US" sz="1200">
                <a:latin typeface="Verdana" panose="020B0604030504040204" charset="0"/>
                <a:cs typeface="Verdana" panose="020B0604030504040204" charset="0"/>
              </a:rPr>
              <a:t>, x is the input vector, and </a:t>
            </a:r>
            <a:r>
              <a:rPr lang="zh-CN" altLang="en-US" sz="1200" i="1">
                <a:latin typeface="Verdana" panose="020B0604030504040204" charset="0"/>
                <a:cs typeface="Verdana" panose="020B0604030504040204" charset="0"/>
              </a:rPr>
              <a:t>y</a:t>
            </a:r>
            <a:r>
              <a:rPr lang="zh-CN" altLang="en-US" sz="1200">
                <a:latin typeface="Verdana" panose="020B0604030504040204" charset="0"/>
                <a:cs typeface="Verdana" panose="020B0604030504040204" charset="0"/>
              </a:rPr>
              <a:t> is the transformed output.</a:t>
            </a:r>
            <a:endParaRPr lang="zh-CN" altLang="en-US" sz="1200">
              <a:latin typeface="Verdana" panose="020B0604030504040204" charset="0"/>
              <a:cs typeface="Verdana" panose="020B0604030504040204" charset="0"/>
            </a:endParaRPr>
          </a:p>
        </p:txBody>
      </p:sp>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pic>
        <p:nvPicPr>
          <p:cNvPr id="2" name="图片 1"/>
          <p:cNvPicPr>
            <a:picLocks noChangeAspect="1"/>
          </p:cNvPicPr>
          <p:nvPr/>
        </p:nvPicPr>
        <p:blipFill>
          <a:blip r:embed="rId3"/>
          <a:stretch>
            <a:fillRect/>
          </a:stretch>
        </p:blipFill>
        <p:spPr>
          <a:xfrm>
            <a:off x="633730" y="735965"/>
            <a:ext cx="6350000" cy="2863850"/>
          </a:xfrm>
          <a:prstGeom prst="rect">
            <a:avLst/>
          </a:prstGeom>
        </p:spPr>
      </p:pic>
      <p:sp>
        <p:nvSpPr>
          <p:cNvPr id="3" name="文本框 2"/>
          <p:cNvSpPr txBox="1"/>
          <p:nvPr/>
        </p:nvSpPr>
        <p:spPr>
          <a:xfrm>
            <a:off x="633730" y="283210"/>
            <a:ext cx="6096000" cy="368300"/>
          </a:xfrm>
          <a:prstGeom prst="rect">
            <a:avLst/>
          </a:prstGeom>
          <a:noFill/>
        </p:spPr>
        <p:txBody>
          <a:bodyPr wrap="square" rtlCol="0" anchor="t">
            <a:spAutoFit/>
          </a:bodyPr>
          <a:p>
            <a:r>
              <a:rPr lang="en-US" altLang="zh-CN" b="1">
                <a:latin typeface="Verdana" panose="020B0604030504040204" charset="0"/>
                <a:cs typeface="Verdana" panose="020B0604030504040204" charset="0"/>
                <a:sym typeface="+mn-ea"/>
              </a:rPr>
              <a:t>An </a:t>
            </a:r>
            <a:r>
              <a:rPr lang="en-US" altLang="zh-CN" b="1">
                <a:latin typeface="Verdana" panose="020B0604030504040204" charset="0"/>
                <a:cs typeface="Verdana" panose="020B0604030504040204" charset="0"/>
                <a:sym typeface="+mn-ea"/>
              </a:rPr>
              <a:t>important question</a:t>
            </a:r>
            <a:endParaRPr lang="en-US" altLang="zh-CN" b="1">
              <a:latin typeface="Verdana" panose="020B0604030504040204" charset="0"/>
              <a:cs typeface="Verdana" panose="020B0604030504040204" charset="0"/>
              <a:sym typeface="+mn-ea"/>
            </a:endParaRPr>
          </a:p>
        </p:txBody>
      </p:sp>
      <p:sp>
        <p:nvSpPr>
          <p:cNvPr id="6" name="文本框 5"/>
          <p:cNvSpPr txBox="1"/>
          <p:nvPr/>
        </p:nvSpPr>
        <p:spPr>
          <a:xfrm>
            <a:off x="633730" y="3684270"/>
            <a:ext cx="8192135" cy="3046095"/>
          </a:xfrm>
          <a:prstGeom prst="rect">
            <a:avLst/>
          </a:prstGeom>
          <a:noFill/>
        </p:spPr>
        <p:txBody>
          <a:bodyPr wrap="square" rtlCol="0" anchor="t">
            <a:spAutoFit/>
          </a:bodyPr>
          <a:p>
            <a:r>
              <a:rPr lang="en-US" altLang="zh-CN" sz="1200">
                <a:latin typeface="Verdana" panose="020B0604030504040204" charset="0"/>
                <a:cs typeface="Verdana" panose="020B0604030504040204" charset="0"/>
              </a:rPr>
              <a:t>*******************************************************************************</a:t>
            </a:r>
            <a:endParaRPr lang="en-US" altLang="zh-CN" sz="1200">
              <a:latin typeface="Verdana" panose="020B0604030504040204" charset="0"/>
              <a:cs typeface="Verdana" panose="020B0604030504040204" charset="0"/>
            </a:endParaRPr>
          </a:p>
          <a:p>
            <a:r>
              <a:rPr lang="en-US" altLang="zh-CN" sz="1200">
                <a:latin typeface="Verdana" panose="020B0604030504040204" charset="0"/>
                <a:cs typeface="Verdana" panose="020B0604030504040204" charset="0"/>
              </a:rPr>
              <a:t>T</a:t>
            </a:r>
            <a:r>
              <a:rPr lang="zh-CN" altLang="en-US" sz="1200">
                <a:latin typeface="Verdana" panose="020B0604030504040204" charset="0"/>
                <a:cs typeface="Verdana" panose="020B0604030504040204" charset="0"/>
              </a:rPr>
              <a:t>he relationship between </a:t>
            </a:r>
            <a:r>
              <a:rPr lang="zh-CN" altLang="en-US" sz="1200" b="1" i="1">
                <a:latin typeface="Verdana" panose="020B0604030504040204" charset="0"/>
                <a:cs typeface="Verdana" panose="020B0604030504040204" charset="0"/>
              </a:rPr>
              <a:t>μ</a:t>
            </a:r>
            <a:r>
              <a:rPr lang="zh-CN" altLang="en-US" sz="1200" b="1" i="1" baseline="-25000">
                <a:solidFill>
                  <a:schemeClr val="tx1"/>
                </a:solidFill>
                <a:uFillTx/>
                <a:latin typeface="Verdana" panose="020B0604030504040204" charset="0"/>
                <a:cs typeface="Verdana" panose="020B0604030504040204" charset="0"/>
              </a:rPr>
              <a:t>θt</a:t>
            </a:r>
            <a:r>
              <a:rPr lang="zh-CN" altLang="en-US" sz="1200" i="1">
                <a:latin typeface="Verdana" panose="020B0604030504040204" charset="0"/>
                <a:cs typeface="Verdana" panose="020B0604030504040204" charset="0"/>
              </a:rPr>
              <a:t> </a:t>
            </a:r>
            <a:r>
              <a:rPr lang="zh-CN" altLang="en-US" sz="1200">
                <a:latin typeface="Verdana" panose="020B0604030504040204" charset="0"/>
                <a:cs typeface="Verdana" panose="020B0604030504040204" charset="0"/>
              </a:rPr>
              <a:t>and </a:t>
            </a:r>
            <a:r>
              <a:rPr lang="zh-CN" altLang="en-US" sz="1200" b="1" i="1">
                <a:latin typeface="Verdana" panose="020B0604030504040204" charset="0"/>
                <a:cs typeface="Verdana" panose="020B0604030504040204" charset="0"/>
              </a:rPr>
              <a:t>μ</a:t>
            </a:r>
            <a:r>
              <a:rPr lang="zh-CN" altLang="en-US" sz="1200" b="1" i="1" baseline="-25000">
                <a:solidFill>
                  <a:schemeClr val="tx1"/>
                </a:solidFill>
                <a:uFillTx/>
                <a:latin typeface="Verdana" panose="020B0604030504040204" charset="0"/>
                <a:cs typeface="Verdana" panose="020B0604030504040204" charset="0"/>
              </a:rPr>
              <a:t>j</a:t>
            </a:r>
            <a:r>
              <a:rPr lang="zh-CN" altLang="en-US" sz="1200">
                <a:latin typeface="Verdana" panose="020B0604030504040204" charset="0"/>
                <a:cs typeface="Verdana" panose="020B0604030504040204" charset="0"/>
              </a:rPr>
              <a:t> reflects how the model combines dynamic mixing coefficients at different time points (e.g., </a:t>
            </a:r>
            <a:r>
              <a:rPr lang="zh-CN" altLang="en-US" sz="1200" b="1" i="1">
                <a:latin typeface="Verdana" panose="020B0604030504040204" charset="0"/>
                <a:cs typeface="Verdana" panose="020B0604030504040204" charset="0"/>
                <a:sym typeface="+mn-ea"/>
              </a:rPr>
              <a:t>μ</a:t>
            </a:r>
            <a:r>
              <a:rPr lang="zh-CN" altLang="en-US" sz="1200" b="1" i="1" baseline="-25000">
                <a:uFillTx/>
                <a:latin typeface="Verdana" panose="020B0604030504040204" charset="0"/>
                <a:cs typeface="Verdana" panose="020B0604030504040204" charset="0"/>
                <a:sym typeface="+mn-ea"/>
              </a:rPr>
              <a:t>θt</a:t>
            </a:r>
            <a:r>
              <a:rPr lang="zh-CN" altLang="en-US" sz="1200">
                <a:latin typeface="Verdana" panose="020B0604030504040204" charset="0"/>
                <a:cs typeface="Verdana" panose="020B0604030504040204" charset="0"/>
              </a:rPr>
              <a:t>) with static modes (e.g., </a:t>
            </a:r>
            <a:r>
              <a:rPr lang="zh-CN" altLang="en-US" sz="1200" b="1" i="1">
                <a:latin typeface="Verdana" panose="020B0604030504040204" charset="0"/>
                <a:cs typeface="Verdana" panose="020B0604030504040204" charset="0"/>
                <a:sym typeface="+mn-ea"/>
              </a:rPr>
              <a:t>μ</a:t>
            </a:r>
            <a:r>
              <a:rPr lang="zh-CN" altLang="en-US" sz="1200" b="1" i="1" baseline="-25000">
                <a:uFillTx/>
                <a:latin typeface="Verdana" panose="020B0604030504040204" charset="0"/>
                <a:cs typeface="Verdana" panose="020B0604030504040204" charset="0"/>
                <a:sym typeface="+mn-ea"/>
              </a:rPr>
              <a:t>j</a:t>
            </a:r>
            <a:r>
              <a:rPr lang="zh-CN" altLang="en-US" sz="1200">
                <a:latin typeface="Verdana" panose="020B0604030504040204" charset="0"/>
                <a:cs typeface="Verdana" panose="020B0604030504040204" charset="0"/>
              </a:rPr>
              <a:t>) to describe the state of the brain network. Specifically:</a:t>
            </a:r>
            <a:endParaRPr lang="zh-CN" altLang="en-US" sz="1200">
              <a:latin typeface="Verdana" panose="020B0604030504040204" charset="0"/>
              <a:cs typeface="Verdana" panose="020B0604030504040204" charset="0"/>
            </a:endParaRPr>
          </a:p>
          <a:p>
            <a:endParaRPr lang="zh-CN" altLang="en-US" sz="1200">
              <a:latin typeface="Verdana" panose="020B0604030504040204" charset="0"/>
              <a:cs typeface="Verdana" panose="020B0604030504040204" charset="0"/>
            </a:endParaRPr>
          </a:p>
          <a:p>
            <a:endParaRPr lang="zh-CN" altLang="en-US" sz="1200">
              <a:latin typeface="Verdana" panose="020B0604030504040204" charset="0"/>
              <a:cs typeface="Verdana" panose="020B0604030504040204" charset="0"/>
            </a:endParaRPr>
          </a:p>
          <a:p>
            <a:r>
              <a:rPr lang="zh-CN" altLang="en-US" sz="1200" b="1" i="1">
                <a:latin typeface="Verdana" panose="020B0604030504040204" charset="0"/>
                <a:cs typeface="Verdana" panose="020B0604030504040204" charset="0"/>
                <a:sym typeface="+mn-ea"/>
              </a:rPr>
              <a:t>μ</a:t>
            </a:r>
            <a:r>
              <a:rPr lang="zh-CN" altLang="en-US" sz="1200" b="1" i="1" baseline="-25000">
                <a:uFillTx/>
                <a:latin typeface="Verdana" panose="020B0604030504040204" charset="0"/>
                <a:cs typeface="Verdana" panose="020B0604030504040204" charset="0"/>
                <a:sym typeface="+mn-ea"/>
              </a:rPr>
              <a:t>j</a:t>
            </a:r>
            <a:r>
              <a:rPr lang="zh-CN" altLang="en-US" sz="1200">
                <a:latin typeface="Verdana" panose="020B0604030504040204" charset="0"/>
                <a:cs typeface="Verdana" panose="020B0604030504040204" charset="0"/>
              </a:rPr>
              <a:t>: Represents the mean of the spatial model for a specific mode </a:t>
            </a:r>
            <a:r>
              <a:rPr lang="zh-CN" altLang="en-US" sz="1200" i="1">
                <a:latin typeface="Verdana" panose="020B0604030504040204" charset="0"/>
                <a:cs typeface="Verdana" panose="020B0604030504040204" charset="0"/>
              </a:rPr>
              <a:t>j</a:t>
            </a:r>
            <a:r>
              <a:rPr lang="zh-CN" altLang="en-US" sz="1200">
                <a:latin typeface="Verdana" panose="020B0604030504040204" charset="0"/>
                <a:cs typeface="Verdana" panose="020B0604030504040204" charset="0"/>
              </a:rPr>
              <a:t>, which is static and reflects the average activity level between brain regions in that mode</a:t>
            </a:r>
            <a:r>
              <a:rPr lang="en-US" altLang="zh-CN" sz="1200">
                <a:latin typeface="Verdana" panose="020B0604030504040204" charset="0"/>
                <a:cs typeface="Verdana" panose="020B0604030504040204" charset="0"/>
              </a:rPr>
              <a:t> (</a:t>
            </a:r>
            <a:r>
              <a:rPr lang="en-US" altLang="zh-CN" sz="1200">
                <a:solidFill>
                  <a:schemeClr val="accent6"/>
                </a:solidFill>
                <a:latin typeface="Verdana" panose="020B0604030504040204" charset="0"/>
                <a:cs typeface="Verdana" panose="020B0604030504040204" charset="0"/>
              </a:rPr>
              <a:t>the</a:t>
            </a:r>
            <a:r>
              <a:rPr lang="en-US" altLang="zh-CN" sz="1200">
                <a:latin typeface="Verdana" panose="020B0604030504040204" charset="0"/>
                <a:cs typeface="Verdana" panose="020B0604030504040204" charset="0"/>
              </a:rPr>
              <a:t> </a:t>
            </a:r>
            <a:r>
              <a:rPr lang="en-US" altLang="zh-CN" sz="1200">
                <a:solidFill>
                  <a:schemeClr val="accent6"/>
                </a:solidFill>
                <a:latin typeface="Verdana" panose="020B0604030504040204" charset="0"/>
                <a:cs typeface="Verdana" panose="020B0604030504040204" charset="0"/>
                <a:sym typeface="+mn-ea"/>
              </a:rPr>
              <a:t>s</a:t>
            </a:r>
            <a:r>
              <a:rPr lang="zh-CN" altLang="en-US" sz="1200">
                <a:solidFill>
                  <a:schemeClr val="accent6"/>
                </a:solidFill>
                <a:latin typeface="Verdana" panose="020B0604030504040204" charset="0"/>
                <a:cs typeface="Verdana" panose="020B0604030504040204" charset="0"/>
                <a:sym typeface="+mn-ea"/>
              </a:rPr>
              <a:t>patial patterns</a:t>
            </a:r>
            <a:r>
              <a:rPr lang="en-US" altLang="zh-CN" sz="1200">
                <a:solidFill>
                  <a:schemeClr val="accent6"/>
                </a:solidFill>
                <a:latin typeface="Verdana" panose="020B0604030504040204" charset="0"/>
                <a:cs typeface="Verdana" panose="020B0604030504040204" charset="0"/>
                <a:sym typeface="+mn-ea"/>
              </a:rPr>
              <a:t> mean </a:t>
            </a:r>
            <a:r>
              <a:rPr lang="zh-CN" altLang="en-US" sz="1200" b="1" i="1">
                <a:solidFill>
                  <a:schemeClr val="accent6"/>
                </a:solidFill>
                <a:latin typeface="Verdana" panose="020B0604030504040204" charset="0"/>
                <a:cs typeface="Verdana" panose="020B0604030504040204" charset="0"/>
                <a:sym typeface="+mn-ea"/>
              </a:rPr>
              <a:t>μ</a:t>
            </a:r>
            <a:r>
              <a:rPr lang="zh-CN" altLang="en-US" sz="1200" b="1" i="1" baseline="-25000">
                <a:solidFill>
                  <a:schemeClr val="accent6"/>
                </a:solidFill>
                <a:uFillTx/>
                <a:latin typeface="Verdana" panose="020B0604030504040204" charset="0"/>
                <a:cs typeface="Verdana" panose="020B0604030504040204" charset="0"/>
                <a:sym typeface="+mn-ea"/>
              </a:rPr>
              <a:t>j</a:t>
            </a:r>
            <a:r>
              <a:rPr lang="en-US" altLang="zh-CN" sz="1200">
                <a:solidFill>
                  <a:schemeClr val="accent6"/>
                </a:solidFill>
                <a:latin typeface="Verdana" panose="020B0604030504040204" charset="0"/>
                <a:cs typeface="Verdana" panose="020B0604030504040204" charset="0"/>
              </a:rPr>
              <a:t> can be preset based on a priori knowledge of the specific brain network pattern and continue to update during training process.</a:t>
            </a:r>
            <a:r>
              <a:rPr lang="en-US" altLang="zh-CN" sz="1200">
                <a:latin typeface="Verdana" panose="020B0604030504040204" charset="0"/>
                <a:cs typeface="Verdana" panose="020B0604030504040204" charset="0"/>
              </a:rPr>
              <a:t>)</a:t>
            </a:r>
            <a:endParaRPr lang="zh-CN" altLang="en-US" sz="1200">
              <a:latin typeface="Verdana" panose="020B0604030504040204" charset="0"/>
              <a:cs typeface="Verdana" panose="020B0604030504040204" charset="0"/>
            </a:endParaRPr>
          </a:p>
          <a:p>
            <a:endParaRPr lang="zh-CN" altLang="en-US" sz="1200">
              <a:latin typeface="Verdana" panose="020B0604030504040204" charset="0"/>
              <a:cs typeface="Verdana" panose="020B0604030504040204" charset="0"/>
            </a:endParaRPr>
          </a:p>
          <a:p>
            <a:r>
              <a:rPr lang="zh-CN" altLang="en-US" sz="1200" b="1" i="1">
                <a:latin typeface="Verdana" panose="020B0604030504040204" charset="0"/>
                <a:cs typeface="Verdana" panose="020B0604030504040204" charset="0"/>
                <a:sym typeface="+mn-ea"/>
              </a:rPr>
              <a:t>μ</a:t>
            </a:r>
            <a:r>
              <a:rPr lang="zh-CN" altLang="en-US" sz="1200" b="1" i="1" baseline="-25000">
                <a:uFillTx/>
                <a:latin typeface="Verdana" panose="020B0604030504040204" charset="0"/>
                <a:cs typeface="Verdana" panose="020B0604030504040204" charset="0"/>
                <a:sym typeface="+mn-ea"/>
              </a:rPr>
              <a:t>θt</a:t>
            </a:r>
            <a:r>
              <a:rPr lang="zh-CN" altLang="en-US" sz="1200">
                <a:latin typeface="Verdana" panose="020B0604030504040204" charset="0"/>
                <a:cs typeface="Verdana" panose="020B0604030504040204" charset="0"/>
              </a:rPr>
              <a:t>: Represents the predicted mean of the overall network state at time </a:t>
            </a:r>
            <a:r>
              <a:rPr lang="zh-CN" altLang="en-US" sz="1200" i="1">
                <a:latin typeface="Verdana" panose="020B0604030504040204" charset="0"/>
                <a:cs typeface="Verdana" panose="020B0604030504040204" charset="0"/>
              </a:rPr>
              <a:t>t</a:t>
            </a:r>
            <a:r>
              <a:rPr lang="zh-CN" altLang="en-US" sz="1200">
                <a:latin typeface="Verdana" panose="020B0604030504040204" charset="0"/>
                <a:cs typeface="Verdana" panose="020B0604030504040204" charset="0"/>
              </a:rPr>
              <a:t>, which is dynamic and calculated based on a linear combination of different modes and their mixing coefficients.</a:t>
            </a:r>
            <a:endParaRPr lang="zh-CN" altLang="en-US" sz="1200">
              <a:latin typeface="Verdana" panose="020B0604030504040204" charset="0"/>
              <a:cs typeface="Verdana" panose="020B0604030504040204" charset="0"/>
            </a:endParaRPr>
          </a:p>
          <a:p>
            <a:endParaRPr lang="zh-CN" altLang="en-US" sz="1200">
              <a:latin typeface="Verdana" panose="020B0604030504040204" charset="0"/>
              <a:cs typeface="Verdana" panose="020B0604030504040204" charset="0"/>
            </a:endParaRPr>
          </a:p>
          <a:p>
            <a:r>
              <a:rPr lang="zh-CN" altLang="en-US" sz="1200">
                <a:latin typeface="Verdana" panose="020B0604030504040204" charset="0"/>
                <a:cs typeface="Verdana" panose="020B0604030504040204" charset="0"/>
              </a:rPr>
              <a:t>In this framework, </a:t>
            </a:r>
            <a:r>
              <a:rPr lang="zh-CN" altLang="en-US" sz="1200" b="1" i="1">
                <a:latin typeface="Verdana" panose="020B0604030504040204" charset="0"/>
                <a:cs typeface="Verdana" panose="020B0604030504040204" charset="0"/>
                <a:sym typeface="+mn-ea"/>
              </a:rPr>
              <a:t>μ</a:t>
            </a:r>
            <a:r>
              <a:rPr lang="zh-CN" altLang="en-US" sz="1200" b="1" i="1" baseline="-25000">
                <a:uFillTx/>
                <a:latin typeface="Verdana" panose="020B0604030504040204" charset="0"/>
                <a:cs typeface="Verdana" panose="020B0604030504040204" charset="0"/>
                <a:sym typeface="+mn-ea"/>
              </a:rPr>
              <a:t>θt</a:t>
            </a:r>
            <a:r>
              <a:rPr lang="en-US" altLang="zh-CN" sz="1200" b="1" i="1" baseline="-25000">
                <a:uFillTx/>
                <a:latin typeface="Verdana" panose="020B0604030504040204" charset="0"/>
                <a:cs typeface="Verdana" panose="020B0604030504040204" charset="0"/>
                <a:sym typeface="+mn-ea"/>
              </a:rPr>
              <a:t> </a:t>
            </a:r>
            <a:r>
              <a:rPr lang="zh-CN" altLang="en-US" sz="1200">
                <a:latin typeface="Verdana" panose="020B0604030504040204" charset="0"/>
                <a:cs typeface="Verdana" panose="020B0604030504040204" charset="0"/>
              </a:rPr>
              <a:t>is typically calculated by combining the mean </a:t>
            </a:r>
            <a:r>
              <a:rPr lang="zh-CN" altLang="en-US" sz="1200" b="1" i="1">
                <a:latin typeface="Verdana" panose="020B0604030504040204" charset="0"/>
                <a:cs typeface="Verdana" panose="020B0604030504040204" charset="0"/>
                <a:sym typeface="+mn-ea"/>
              </a:rPr>
              <a:t>μ</a:t>
            </a:r>
            <a:r>
              <a:rPr lang="zh-CN" altLang="en-US" sz="1200" b="1" i="1" baseline="-25000">
                <a:uFillTx/>
                <a:latin typeface="Verdana" panose="020B0604030504040204" charset="0"/>
                <a:cs typeface="Verdana" panose="020B0604030504040204" charset="0"/>
                <a:sym typeface="+mn-ea"/>
              </a:rPr>
              <a:t>j</a:t>
            </a:r>
            <a:r>
              <a:rPr lang="en-US" altLang="zh-CN" sz="1200" b="1" i="1" baseline="-25000">
                <a:uFillTx/>
                <a:latin typeface="Verdana" panose="020B0604030504040204" charset="0"/>
                <a:cs typeface="Verdana" panose="020B0604030504040204" charset="0"/>
                <a:sym typeface="+mn-ea"/>
              </a:rPr>
              <a:t> </a:t>
            </a:r>
            <a:r>
              <a:rPr lang="zh-CN" altLang="en-US" sz="1200">
                <a:latin typeface="Verdana" panose="020B0604030504040204" charset="0"/>
                <a:cs typeface="Verdana" panose="020B0604030504040204" charset="0"/>
              </a:rPr>
              <a:t>of each mode with the corresponding mixing coefficients, thus capturing the temporal dynamics of the brain network.</a:t>
            </a:r>
            <a:endParaRPr lang="zh-CN" altLang="en-US" sz="1200">
              <a:latin typeface="Verdana" panose="020B0604030504040204" charset="0"/>
              <a:cs typeface="Verdana" panose="020B0604030504040204" charset="0"/>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692150" y="337185"/>
            <a:ext cx="7856855" cy="368300"/>
          </a:xfrm>
          <a:prstGeom prst="rect">
            <a:avLst/>
          </a:prstGeom>
          <a:noFill/>
        </p:spPr>
        <p:txBody>
          <a:bodyPr wrap="square" rtlCol="0">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Improved variational Bayes for parameters estimation</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100" name="文本框 99"/>
          <p:cNvSpPr txBox="1"/>
          <p:nvPr/>
        </p:nvSpPr>
        <p:spPr>
          <a:xfrm>
            <a:off x="692150" y="958850"/>
            <a:ext cx="10520045" cy="2122805"/>
          </a:xfrm>
          <a:prstGeom prst="rect">
            <a:avLst/>
          </a:prstGeom>
          <a:noFill/>
          <a:ln w="9525">
            <a:noFill/>
          </a:ln>
        </p:spPr>
        <p:txBody>
          <a:bodyPr wrap="square">
            <a:spAutoFit/>
          </a:bodyPr>
          <a:p>
            <a:pPr indent="0"/>
            <a:r>
              <a:rPr lang="en-US" sz="1200" b="1">
                <a:latin typeface="Verdana" panose="020B0604030504040204" charset="0"/>
                <a:ea typeface="宋体" panose="02010600030101010101" pitchFamily="2" charset="-122"/>
                <a:cs typeface="Verdana" panose="020B0604030504040204" charset="0"/>
              </a:rPr>
              <a:t>Classical Variational Bayes</a:t>
            </a:r>
            <a:r>
              <a:rPr lang="en-US" sz="1200" b="0">
                <a:latin typeface="Verdana" panose="020B0604030504040204" charset="0"/>
                <a:ea typeface="宋体" panose="02010600030101010101" pitchFamily="2" charset="-122"/>
                <a:cs typeface="Verdana" panose="020B0604030504040204" charset="0"/>
              </a:rPr>
              <a:t> introduces a simplified variational distribution </a:t>
            </a:r>
            <a:r>
              <a:rPr lang="en-US" sz="1200" b="0" i="1">
                <a:latin typeface="Verdana" panose="020B0604030504040204" charset="0"/>
                <a:ea typeface="宋体" panose="02010600030101010101" pitchFamily="2" charset="-122"/>
                <a:cs typeface="Verdana" panose="020B0604030504040204" charset="0"/>
              </a:rPr>
              <a:t>q</a:t>
            </a:r>
            <a:r>
              <a:rPr lang="en-US" sz="1200" b="0" i="1" baseline="-25000">
                <a:solidFill>
                  <a:schemeClr val="tx1"/>
                </a:solidFill>
                <a:uFillTx/>
                <a:latin typeface="Verdana" panose="020B0604030504040204" charset="0"/>
                <a:ea typeface="宋体" panose="02010600030101010101" pitchFamily="2" charset="-122"/>
                <a:cs typeface="Verdana" panose="020B0604030504040204" charset="0"/>
              </a:rPr>
              <a:t>φ</a:t>
            </a:r>
            <a:r>
              <a:rPr lang="en-US" sz="1200" b="0">
                <a:latin typeface="Verdana" panose="020B0604030504040204" charset="0"/>
                <a:ea typeface="宋体" panose="02010600030101010101" pitchFamily="2" charset="-122"/>
                <a:cs typeface="Verdana" panose="020B0604030504040204" charset="0"/>
              </a:rPr>
              <a:t>(</a:t>
            </a:r>
            <a:r>
              <a:rPr lang="en-US" sz="1200" b="0" i="1">
                <a:latin typeface="Verdana" panose="020B0604030504040204" charset="0"/>
                <a:ea typeface="宋体" panose="02010600030101010101" pitchFamily="2" charset="-122"/>
                <a:cs typeface="Verdana" panose="020B0604030504040204" charset="0"/>
              </a:rPr>
              <a:t>Z</a:t>
            </a:r>
            <a:r>
              <a:rPr lang="en-US" sz="1200" b="0">
                <a:latin typeface="Verdana" panose="020B0604030504040204" charset="0"/>
                <a:ea typeface="宋体" panose="02010600030101010101" pitchFamily="2" charset="-122"/>
                <a:cs typeface="Verdana" panose="020B0604030504040204" charset="0"/>
              </a:rPr>
              <a:t>) to approximate the posterior distribution </a:t>
            </a:r>
            <a:r>
              <a:rPr lang="en-US" sz="1200" b="0" i="1">
                <a:latin typeface="Verdana" panose="020B0604030504040204" charset="0"/>
                <a:ea typeface="宋体" panose="02010600030101010101" pitchFamily="2" charset="-122"/>
                <a:cs typeface="Verdana" panose="020B0604030504040204" charset="0"/>
              </a:rPr>
              <a:t>P</a:t>
            </a:r>
            <a:r>
              <a:rPr lang="en-US" sz="1200" b="0">
                <a:latin typeface="Verdana" panose="020B0604030504040204" charset="0"/>
                <a:ea typeface="宋体" panose="02010600030101010101" pitchFamily="2" charset="-122"/>
                <a:cs typeface="Verdana" panose="020B0604030504040204" charset="0"/>
              </a:rPr>
              <a:t>(</a:t>
            </a:r>
            <a:r>
              <a:rPr lang="en-US" sz="1200" b="0" i="1">
                <a:latin typeface="Verdana" panose="020B0604030504040204" charset="0"/>
                <a:ea typeface="宋体" panose="02010600030101010101" pitchFamily="2" charset="-122"/>
                <a:cs typeface="Verdana" panose="020B0604030504040204" charset="0"/>
              </a:rPr>
              <a:t>Z</a:t>
            </a:r>
            <a:r>
              <a:rPr lang="en-US" sz="1200" b="0">
                <a:latin typeface="Verdana" panose="020B0604030504040204" charset="0"/>
                <a:ea typeface="宋体" panose="02010600030101010101" pitchFamily="2" charset="-122"/>
                <a:cs typeface="Verdana" panose="020B0604030504040204" charset="0"/>
              </a:rPr>
              <a:t>|</a:t>
            </a:r>
            <a:r>
              <a:rPr lang="en-US" sz="1200" b="0" i="1">
                <a:latin typeface="Verdana" panose="020B0604030504040204" charset="0"/>
                <a:ea typeface="宋体" panose="02010600030101010101" pitchFamily="2" charset="-122"/>
                <a:cs typeface="Verdana" panose="020B0604030504040204" charset="0"/>
              </a:rPr>
              <a:t>X</a:t>
            </a:r>
            <a:r>
              <a:rPr lang="en-US" sz="1200" b="0">
                <a:latin typeface="Verdana" panose="020B0604030504040204" charset="0"/>
                <a:ea typeface="宋体" panose="02010600030101010101" pitchFamily="2" charset="-122"/>
                <a:cs typeface="Verdana" panose="020B0604030504040204" charset="0"/>
              </a:rPr>
              <a:t>) , controlled by parameters </a:t>
            </a:r>
            <a:r>
              <a:rPr lang="en-US" sz="1200" i="1">
                <a:solidFill>
                  <a:schemeClr val="tx1"/>
                </a:solidFill>
                <a:uFillTx/>
                <a:latin typeface="Verdana" panose="020B0604030504040204" charset="0"/>
                <a:ea typeface="宋体" panose="02010600030101010101" pitchFamily="2" charset="-122"/>
                <a:cs typeface="Verdana" panose="020B0604030504040204" charset="0"/>
                <a:sym typeface="+mn-ea"/>
              </a:rPr>
              <a:t>φ</a:t>
            </a:r>
            <a:r>
              <a:rPr lang="en-US" sz="1200" b="0">
                <a:latin typeface="Verdana" panose="020B0604030504040204" charset="0"/>
                <a:ea typeface="宋体" panose="02010600030101010101" pitchFamily="2" charset="-122"/>
                <a:cs typeface="Verdana" panose="020B0604030504040204" charset="0"/>
              </a:rPr>
              <a:t>. The goal is to find such </a:t>
            </a:r>
            <a:r>
              <a:rPr lang="en-US" sz="1200" i="1">
                <a:uFillTx/>
                <a:latin typeface="Verdana" panose="020B0604030504040204" charset="0"/>
                <a:ea typeface="宋体" panose="02010600030101010101" pitchFamily="2" charset="-122"/>
                <a:cs typeface="Verdana" panose="020B0604030504040204" charset="0"/>
                <a:sym typeface="+mn-ea"/>
              </a:rPr>
              <a:t>φ</a:t>
            </a:r>
            <a:r>
              <a:rPr lang="en-US" sz="1200" b="0">
                <a:latin typeface="Verdana" panose="020B0604030504040204" charset="0"/>
                <a:ea typeface="宋体" panose="02010600030101010101" pitchFamily="2" charset="-122"/>
                <a:cs typeface="Verdana" panose="020B0604030504040204" charset="0"/>
              </a:rPr>
              <a:t> that makes </a:t>
            </a:r>
            <a:r>
              <a:rPr lang="en-US" sz="1200" i="1">
                <a:latin typeface="Verdana" panose="020B0604030504040204" charset="0"/>
                <a:ea typeface="宋体" panose="02010600030101010101" pitchFamily="2" charset="-122"/>
                <a:cs typeface="Verdana" panose="020B0604030504040204" charset="0"/>
                <a:sym typeface="+mn-ea"/>
              </a:rPr>
              <a:t>q</a:t>
            </a:r>
            <a:r>
              <a:rPr lang="en-US" sz="1200" i="1" baseline="-25000">
                <a:uFillTx/>
                <a:latin typeface="Verdana" panose="020B0604030504040204" charset="0"/>
                <a:ea typeface="宋体" panose="02010600030101010101" pitchFamily="2" charset="-122"/>
                <a:cs typeface="Verdana" panose="020B0604030504040204" charset="0"/>
                <a:sym typeface="+mn-ea"/>
              </a:rPr>
              <a:t>φ</a:t>
            </a:r>
            <a:r>
              <a:rPr lang="en-US" sz="1200">
                <a:latin typeface="Verdana" panose="020B0604030504040204" charset="0"/>
                <a:ea typeface="宋体" panose="02010600030101010101" pitchFamily="2" charset="-122"/>
                <a:cs typeface="Verdana" panose="020B0604030504040204" charset="0"/>
                <a:sym typeface="+mn-ea"/>
              </a:rPr>
              <a:t>(</a:t>
            </a:r>
            <a:r>
              <a:rPr lang="en-US" sz="1200" i="1">
                <a:latin typeface="Verdana" panose="020B0604030504040204" charset="0"/>
                <a:ea typeface="宋体" panose="02010600030101010101" pitchFamily="2" charset="-122"/>
                <a:cs typeface="Verdana" panose="020B0604030504040204" charset="0"/>
                <a:sym typeface="+mn-ea"/>
              </a:rPr>
              <a:t>Z</a:t>
            </a:r>
            <a:r>
              <a:rPr lang="en-US" sz="1200">
                <a:latin typeface="Verdana" panose="020B0604030504040204" charset="0"/>
                <a:ea typeface="宋体" panose="02010600030101010101" pitchFamily="2" charset="-122"/>
                <a:cs typeface="Verdana" panose="020B0604030504040204" charset="0"/>
                <a:sym typeface="+mn-ea"/>
              </a:rPr>
              <a:t>)</a:t>
            </a:r>
            <a:r>
              <a:rPr lang="en-US" sz="1200" b="0">
                <a:latin typeface="Verdana" panose="020B0604030504040204" charset="0"/>
                <a:ea typeface="宋体" panose="02010600030101010101" pitchFamily="2" charset="-122"/>
                <a:cs typeface="Verdana" panose="020B0604030504040204" charset="0"/>
              </a:rPr>
              <a:t> as close to </a:t>
            </a:r>
            <a:r>
              <a:rPr lang="en-US" sz="1200" i="1">
                <a:latin typeface="Verdana" panose="020B0604030504040204" charset="0"/>
                <a:ea typeface="宋体" panose="02010600030101010101" pitchFamily="2" charset="-122"/>
                <a:cs typeface="Verdana" panose="020B0604030504040204" charset="0"/>
                <a:sym typeface="+mn-ea"/>
              </a:rPr>
              <a:t>P</a:t>
            </a:r>
            <a:r>
              <a:rPr lang="en-US" sz="1200">
                <a:latin typeface="Verdana" panose="020B0604030504040204" charset="0"/>
                <a:ea typeface="宋体" panose="02010600030101010101" pitchFamily="2" charset="-122"/>
                <a:cs typeface="Verdana" panose="020B0604030504040204" charset="0"/>
                <a:sym typeface="+mn-ea"/>
              </a:rPr>
              <a:t>(</a:t>
            </a:r>
            <a:r>
              <a:rPr lang="en-US" sz="1200" i="1">
                <a:latin typeface="Verdana" panose="020B0604030504040204" charset="0"/>
                <a:ea typeface="宋体" panose="02010600030101010101" pitchFamily="2" charset="-122"/>
                <a:cs typeface="Verdana" panose="020B0604030504040204" charset="0"/>
                <a:sym typeface="+mn-ea"/>
              </a:rPr>
              <a:t>Z</a:t>
            </a:r>
            <a:r>
              <a:rPr lang="en-US" sz="1200">
                <a:latin typeface="Verdana" panose="020B0604030504040204" charset="0"/>
                <a:ea typeface="宋体" panose="02010600030101010101" pitchFamily="2" charset="-122"/>
                <a:cs typeface="Verdana" panose="020B0604030504040204" charset="0"/>
                <a:sym typeface="+mn-ea"/>
              </a:rPr>
              <a:t>|</a:t>
            </a:r>
            <a:r>
              <a:rPr lang="en-US" sz="1200" i="1">
                <a:latin typeface="Verdana" panose="020B0604030504040204" charset="0"/>
                <a:ea typeface="宋体" panose="02010600030101010101" pitchFamily="2" charset="-122"/>
                <a:cs typeface="Verdana" panose="020B0604030504040204" charset="0"/>
                <a:sym typeface="+mn-ea"/>
              </a:rPr>
              <a:t>X</a:t>
            </a:r>
            <a:r>
              <a:rPr lang="en-US" sz="1200">
                <a:latin typeface="Verdana" panose="020B0604030504040204" charset="0"/>
                <a:ea typeface="宋体" panose="02010600030101010101" pitchFamily="2" charset="-122"/>
                <a:cs typeface="Verdana" panose="020B0604030504040204" charset="0"/>
                <a:sym typeface="+mn-ea"/>
              </a:rPr>
              <a:t>)</a:t>
            </a:r>
            <a:r>
              <a:rPr lang="en-US" sz="1200" b="0">
                <a:latin typeface="Verdana" panose="020B0604030504040204" charset="0"/>
                <a:ea typeface="宋体" panose="02010600030101010101" pitchFamily="2" charset="-122"/>
                <a:cs typeface="Verdana" panose="020B0604030504040204" charset="0"/>
              </a:rPr>
              <a:t> as possible, typically achieved by minimizing the Kullback-Leibler (KL) divergence: </a:t>
            </a:r>
            <a:endParaRPr lang="en-US" sz="1200" b="0">
              <a:latin typeface="Verdana" panose="020B0604030504040204" charset="0"/>
              <a:ea typeface="宋体" panose="02010600030101010101" pitchFamily="2" charset="-122"/>
              <a:cs typeface="Verdana" panose="020B0604030504040204" charset="0"/>
            </a:endParaRPr>
          </a:p>
          <a:p>
            <a:pPr indent="0"/>
            <a:endParaRPr lang="en-US" sz="1200" b="0">
              <a:latin typeface="Verdana" panose="020B0604030504040204" charset="0"/>
              <a:ea typeface="宋体" panose="02010600030101010101" pitchFamily="2" charset="-122"/>
              <a:cs typeface="Verdana" panose="020B0604030504040204" charset="0"/>
            </a:endParaRPr>
          </a:p>
          <a:p>
            <a:pPr indent="0"/>
            <a:endParaRPr lang="en-US" sz="1200" b="0">
              <a:latin typeface="Verdana" panose="020B0604030504040204" charset="0"/>
              <a:ea typeface="宋体" panose="02010600030101010101" pitchFamily="2" charset="-122"/>
              <a:cs typeface="Verdana" panose="020B0604030504040204" charset="0"/>
            </a:endParaRPr>
          </a:p>
          <a:p>
            <a:pPr indent="0"/>
            <a:r>
              <a:rPr lang="en-US" sz="1200" b="0">
                <a:latin typeface="Verdana" panose="020B0604030504040204" charset="0"/>
                <a:ea typeface="宋体" panose="02010600030101010101" pitchFamily="2" charset="-122"/>
                <a:cs typeface="Verdana" panose="020B0604030504040204" charset="0"/>
              </a:rPr>
              <a:t>B</a:t>
            </a:r>
            <a:r>
              <a:rPr lang="en-US" sz="1200" b="0">
                <a:latin typeface="Verdana" panose="020B0604030504040204" charset="0"/>
                <a:ea typeface="宋体" panose="02010600030101010101" pitchFamily="2" charset="-122"/>
                <a:cs typeface="Verdana" panose="020B0604030504040204" charset="0"/>
              </a:rPr>
              <a:t>y maximizing the Evidence Lower Bound (ELBO):</a:t>
            </a:r>
            <a:endParaRPr lang="en-US" sz="1200" b="0">
              <a:latin typeface="Verdana" panose="020B0604030504040204" charset="0"/>
              <a:ea typeface="宋体" panose="02010600030101010101" pitchFamily="2" charset="-122"/>
              <a:cs typeface="Verdana" panose="020B0604030504040204" charset="0"/>
            </a:endParaRPr>
          </a:p>
          <a:p>
            <a:pPr indent="0"/>
            <a:endParaRPr lang="en-US" sz="1200" b="0">
              <a:latin typeface="Verdana" panose="020B0604030504040204" charset="0"/>
              <a:ea typeface="宋体" panose="02010600030101010101" pitchFamily="2" charset="-122"/>
              <a:cs typeface="Verdana" panose="020B0604030504040204" charset="0"/>
            </a:endParaRPr>
          </a:p>
          <a:p>
            <a:pPr indent="0"/>
            <a:endParaRPr lang="en-US" sz="1200" b="0">
              <a:latin typeface="Verdana" panose="020B0604030504040204" charset="0"/>
              <a:ea typeface="宋体" panose="02010600030101010101" pitchFamily="2" charset="-122"/>
              <a:cs typeface="Verdana" panose="020B0604030504040204" charset="0"/>
            </a:endParaRPr>
          </a:p>
          <a:p>
            <a:pPr indent="0"/>
            <a:r>
              <a:rPr lang="en-US" sz="1200" b="0">
                <a:latin typeface="Verdana" panose="020B0604030504040204" charset="0"/>
                <a:ea typeface="宋体" panose="02010600030101010101" pitchFamily="2" charset="-122"/>
                <a:cs typeface="Verdana" panose="020B0604030504040204" charset="0"/>
              </a:rPr>
              <a:t>The </a:t>
            </a:r>
            <a:r>
              <a:rPr lang="en-US" sz="1200" b="0">
                <a:solidFill>
                  <a:schemeClr val="accent6"/>
                </a:solidFill>
                <a:latin typeface="Verdana" panose="020B0604030504040204" charset="0"/>
                <a:ea typeface="宋体" panose="02010600030101010101" pitchFamily="2" charset="-122"/>
                <a:cs typeface="Verdana" panose="020B0604030504040204" charset="0"/>
              </a:rPr>
              <a:t>first term</a:t>
            </a:r>
            <a:r>
              <a:rPr lang="en-US" sz="1200" b="0">
                <a:latin typeface="Verdana" panose="020B0604030504040204" charset="0"/>
                <a:ea typeface="宋体" panose="02010600030101010101" pitchFamily="2" charset="-122"/>
                <a:cs typeface="Verdana" panose="020B0604030504040204" charset="0"/>
              </a:rPr>
              <a:t> is the expected likelihood, reflecting the model's fit to the data, and the </a:t>
            </a:r>
            <a:r>
              <a:rPr lang="en-US" sz="1200" b="0">
                <a:solidFill>
                  <a:schemeClr val="accent6"/>
                </a:solidFill>
                <a:latin typeface="Verdana" panose="020B0604030504040204" charset="0"/>
                <a:ea typeface="宋体" panose="02010600030101010101" pitchFamily="2" charset="-122"/>
                <a:cs typeface="Verdana" panose="020B0604030504040204" charset="0"/>
              </a:rPr>
              <a:t>second term</a:t>
            </a:r>
            <a:r>
              <a:rPr lang="en-US" sz="1200" b="0">
                <a:latin typeface="Verdana" panose="020B0604030504040204" charset="0"/>
                <a:ea typeface="宋体" panose="02010600030101010101" pitchFamily="2" charset="-122"/>
                <a:cs typeface="Verdana" panose="020B0604030504040204" charset="0"/>
              </a:rPr>
              <a:t> is the KL divergence between the variational and prior distributions, acting as a regularization term. Variational Bayes optimizes </a:t>
            </a:r>
            <a:r>
              <a:rPr lang="en-US" sz="1200" i="1">
                <a:uFillTx/>
                <a:latin typeface="Verdana" panose="020B0604030504040204" charset="0"/>
                <a:ea typeface="宋体" panose="02010600030101010101" pitchFamily="2" charset="-122"/>
                <a:cs typeface="Verdana" panose="020B0604030504040204" charset="0"/>
                <a:sym typeface="+mn-ea"/>
              </a:rPr>
              <a:t>φ</a:t>
            </a:r>
            <a:r>
              <a:rPr lang="en-US" sz="1200" b="0">
                <a:latin typeface="Verdana" panose="020B0604030504040204" charset="0"/>
                <a:ea typeface="宋体" panose="02010600030101010101" pitchFamily="2" charset="-122"/>
                <a:cs typeface="Verdana" panose="020B0604030504040204" charset="0"/>
              </a:rPr>
              <a:t> to maximize ELBO, finding the best variational distribution </a:t>
            </a:r>
            <a:r>
              <a:rPr lang="en-US" sz="1200" i="1">
                <a:latin typeface="Verdana" panose="020B0604030504040204" charset="0"/>
                <a:ea typeface="宋体" panose="02010600030101010101" pitchFamily="2" charset="-122"/>
                <a:cs typeface="Verdana" panose="020B0604030504040204" charset="0"/>
                <a:sym typeface="+mn-ea"/>
              </a:rPr>
              <a:t>q</a:t>
            </a:r>
            <a:r>
              <a:rPr lang="en-US" sz="1200" i="1" baseline="-25000">
                <a:uFillTx/>
                <a:latin typeface="Verdana" panose="020B0604030504040204" charset="0"/>
                <a:ea typeface="宋体" panose="02010600030101010101" pitchFamily="2" charset="-122"/>
                <a:cs typeface="Verdana" panose="020B0604030504040204" charset="0"/>
                <a:sym typeface="+mn-ea"/>
              </a:rPr>
              <a:t>φ</a:t>
            </a:r>
            <a:r>
              <a:rPr lang="en-US" sz="1200">
                <a:latin typeface="Verdana" panose="020B0604030504040204" charset="0"/>
                <a:ea typeface="宋体" panose="02010600030101010101" pitchFamily="2" charset="-122"/>
                <a:cs typeface="Verdana" panose="020B0604030504040204" charset="0"/>
                <a:sym typeface="+mn-ea"/>
              </a:rPr>
              <a:t>(</a:t>
            </a:r>
            <a:r>
              <a:rPr lang="en-US" sz="1200" i="1">
                <a:latin typeface="Verdana" panose="020B0604030504040204" charset="0"/>
                <a:ea typeface="宋体" panose="02010600030101010101" pitchFamily="2" charset="-122"/>
                <a:cs typeface="Verdana" panose="020B0604030504040204" charset="0"/>
                <a:sym typeface="+mn-ea"/>
              </a:rPr>
              <a:t>Z</a:t>
            </a:r>
            <a:r>
              <a:rPr lang="en-US" sz="1200">
                <a:latin typeface="Verdana" panose="020B0604030504040204" charset="0"/>
                <a:ea typeface="宋体" panose="02010600030101010101" pitchFamily="2" charset="-122"/>
                <a:cs typeface="Verdana" panose="020B0604030504040204" charset="0"/>
                <a:sym typeface="+mn-ea"/>
              </a:rPr>
              <a:t>)</a:t>
            </a:r>
            <a:r>
              <a:rPr lang="en-US" sz="1200" b="0">
                <a:latin typeface="Verdana" panose="020B0604030504040204" charset="0"/>
                <a:ea typeface="宋体" panose="02010600030101010101" pitchFamily="2" charset="-122"/>
                <a:cs typeface="Verdana" panose="020B0604030504040204" charset="0"/>
              </a:rPr>
              <a:t>, making it an effective method for approximate inference.</a:t>
            </a:r>
            <a:endParaRPr lang="en-US" sz="1200" b="0">
              <a:latin typeface="Verdana" panose="020B0604030504040204" charset="0"/>
              <a:ea typeface="宋体" panose="02010600030101010101" pitchFamily="2" charset="-122"/>
              <a:cs typeface="Verdana" panose="020B0604030504040204" charset="0"/>
            </a:endParaRPr>
          </a:p>
        </p:txBody>
      </p:sp>
      <p:pic>
        <p:nvPicPr>
          <p:cNvPr id="3" name="图片 2"/>
          <p:cNvPicPr>
            <a:picLocks noChangeAspect="1"/>
          </p:cNvPicPr>
          <p:nvPr/>
        </p:nvPicPr>
        <p:blipFill>
          <a:blip r:embed="rId3"/>
          <a:stretch>
            <a:fillRect/>
          </a:stretch>
        </p:blipFill>
        <p:spPr>
          <a:xfrm>
            <a:off x="3544570" y="1553210"/>
            <a:ext cx="3606800" cy="349250"/>
          </a:xfrm>
          <a:prstGeom prst="rect">
            <a:avLst/>
          </a:prstGeom>
        </p:spPr>
      </p:pic>
      <p:pic>
        <p:nvPicPr>
          <p:cNvPr id="5" name="图片 4"/>
          <p:cNvPicPr>
            <a:picLocks noChangeAspect="1"/>
          </p:cNvPicPr>
          <p:nvPr/>
        </p:nvPicPr>
        <p:blipFill>
          <a:blip r:embed="rId4"/>
          <a:stretch>
            <a:fillRect/>
          </a:stretch>
        </p:blipFill>
        <p:spPr>
          <a:xfrm>
            <a:off x="3503295" y="2132965"/>
            <a:ext cx="4159250" cy="266700"/>
          </a:xfrm>
          <a:prstGeom prst="rect">
            <a:avLst/>
          </a:prstGeom>
        </p:spPr>
      </p:pic>
      <p:pic>
        <p:nvPicPr>
          <p:cNvPr id="6" name="图片 5"/>
          <p:cNvPicPr>
            <a:picLocks noChangeAspect="1"/>
          </p:cNvPicPr>
          <p:nvPr/>
        </p:nvPicPr>
        <p:blipFill>
          <a:blip r:embed="rId5"/>
          <a:stretch>
            <a:fillRect/>
          </a:stretch>
        </p:blipFill>
        <p:spPr>
          <a:xfrm>
            <a:off x="692150" y="3429000"/>
            <a:ext cx="6521450" cy="2921000"/>
          </a:xfrm>
          <a:prstGeom prst="rect">
            <a:avLst/>
          </a:prstGeom>
        </p:spPr>
      </p:pic>
      <p:sp>
        <p:nvSpPr>
          <p:cNvPr id="7" name="文本框 6"/>
          <p:cNvSpPr txBox="1"/>
          <p:nvPr/>
        </p:nvSpPr>
        <p:spPr>
          <a:xfrm>
            <a:off x="692150" y="3060700"/>
            <a:ext cx="6096000" cy="36830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Difficulties</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8686800" y="5810250"/>
            <a:ext cx="3505200" cy="1047750"/>
          </a:xfrm>
          <a:prstGeom prst="rect">
            <a:avLst/>
          </a:prstGeom>
        </p:spPr>
      </p:pic>
      <p:sp>
        <p:nvSpPr>
          <p:cNvPr id="2" name="文本框 1"/>
          <p:cNvSpPr txBox="1"/>
          <p:nvPr/>
        </p:nvSpPr>
        <p:spPr>
          <a:xfrm>
            <a:off x="618490" y="339090"/>
            <a:ext cx="9093835" cy="645160"/>
          </a:xfrm>
          <a:prstGeom prst="rect">
            <a:avLst/>
          </a:prstGeom>
          <a:noFill/>
        </p:spPr>
        <p:txBody>
          <a:bodyPr wrap="square" rtlCol="0" anchor="t">
            <a:spAutoFit/>
          </a:bodyPr>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Improved variational Bayes for parameters estimation</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a:p>
            <a:r>
              <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rPr>
              <a:t> </a:t>
            </a:r>
            <a:endParaRPr lang="en-US" altLang="zh-CN" b="1">
              <a:effectLst>
                <a:outerShdw blurRad="38100" dist="19050" dir="2700000" algn="tl" rotWithShape="0">
                  <a:schemeClr val="dk1">
                    <a:alpha val="40000"/>
                  </a:schemeClr>
                </a:outerShdw>
              </a:effectLst>
              <a:latin typeface="Verdana" panose="020B0604030504040204" charset="0"/>
              <a:cs typeface="Verdana" panose="020B0604030504040204" charset="0"/>
              <a:sym typeface="+mn-ea"/>
            </a:endParaRPr>
          </a:p>
        </p:txBody>
      </p:sp>
      <p:sp>
        <p:nvSpPr>
          <p:cNvPr id="3" name="文本框 2"/>
          <p:cNvSpPr txBox="1"/>
          <p:nvPr/>
        </p:nvSpPr>
        <p:spPr>
          <a:xfrm>
            <a:off x="680085" y="848360"/>
            <a:ext cx="6096000" cy="521970"/>
          </a:xfrm>
          <a:prstGeom prst="rect">
            <a:avLst/>
          </a:prstGeom>
          <a:noFill/>
        </p:spPr>
        <p:txBody>
          <a:bodyPr wrap="square" rtlCol="0" anchor="t">
            <a:spAutoFit/>
          </a:bodyPr>
          <a:p>
            <a:r>
              <a:rPr lang="en-US" altLang="zh-CN" sz="1400" b="1">
                <a:latin typeface="Verdana" panose="020B0604030504040204" charset="0"/>
                <a:cs typeface="Verdana" panose="020B0604030504040204" charset="0"/>
              </a:rPr>
              <a:t>V</a:t>
            </a:r>
            <a:r>
              <a:rPr lang="zh-CN" altLang="en-US" sz="1400" b="1">
                <a:latin typeface="Verdana" panose="020B0604030504040204" charset="0"/>
                <a:cs typeface="Verdana" panose="020B0604030504040204" charset="0"/>
              </a:rPr>
              <a:t>ariational autoencoders</a:t>
            </a:r>
            <a:r>
              <a:rPr lang="en-US" altLang="zh-CN" sz="1400" b="1">
                <a:latin typeface="Verdana" panose="020B0604030504040204" charset="0"/>
                <a:cs typeface="Verdana" panose="020B0604030504040204" charset="0"/>
              </a:rPr>
              <a:t>(VAE) </a:t>
            </a:r>
            <a:r>
              <a:rPr lang="zh-CN" altLang="en-US" sz="1400" b="1">
                <a:sym typeface="+mn-ea"/>
              </a:rPr>
              <a:t>reparameterization trick</a:t>
            </a:r>
            <a:endParaRPr lang="zh-CN" altLang="en-US" sz="1400"/>
          </a:p>
          <a:p>
            <a:endParaRPr lang="en-US" altLang="zh-CN" sz="1400" b="1">
              <a:latin typeface="Verdana" panose="020B0604030504040204" charset="0"/>
              <a:cs typeface="Verdana" panose="020B0604030504040204" charset="0"/>
            </a:endParaRPr>
          </a:p>
        </p:txBody>
      </p:sp>
      <p:sp>
        <p:nvSpPr>
          <p:cNvPr id="5" name="文本框 4"/>
          <p:cNvSpPr txBox="1"/>
          <p:nvPr/>
        </p:nvSpPr>
        <p:spPr>
          <a:xfrm>
            <a:off x="720090" y="1203325"/>
            <a:ext cx="9737725" cy="829945"/>
          </a:xfrm>
          <a:prstGeom prst="rect">
            <a:avLst/>
          </a:prstGeom>
          <a:noFill/>
        </p:spPr>
        <p:txBody>
          <a:bodyPr wrap="square" rtlCol="0" anchor="t">
            <a:spAutoFit/>
          </a:bodyPr>
          <a:p>
            <a:r>
              <a:rPr lang="en-US" altLang="zh-CN" sz="1200" b="1">
                <a:latin typeface="Verdana" panose="020B0604030504040204" charset="0"/>
                <a:cs typeface="Verdana" panose="020B0604030504040204" charset="0"/>
              </a:rPr>
              <a:t>· </a:t>
            </a:r>
            <a:r>
              <a:rPr lang="zh-CN" altLang="en-US" sz="1200" b="1">
                <a:latin typeface="Verdana" panose="020B0604030504040204" charset="0"/>
                <a:cs typeface="Verdana" panose="020B0604030504040204" charset="0"/>
              </a:rPr>
              <a:t>Amortized Inference:</a:t>
            </a:r>
            <a:endParaRPr lang="zh-CN" altLang="en-US" sz="1200" b="1">
              <a:latin typeface="Verdana" panose="020B0604030504040204" charset="0"/>
              <a:cs typeface="Verdana" panose="020B0604030504040204" charset="0"/>
            </a:endParaRPr>
          </a:p>
          <a:p>
            <a:r>
              <a:rPr lang="zh-CN" altLang="en-US" sz="1200">
                <a:latin typeface="Verdana" panose="020B0604030504040204" charset="0"/>
                <a:cs typeface="Verdana" panose="020B0604030504040204" charset="0"/>
              </a:rPr>
              <a:t>Traditional Variational Bayes requires individual optimization of variational parameters for each data point, which is time-consuming for large datasets. </a:t>
            </a:r>
            <a:r>
              <a:rPr lang="zh-CN" altLang="en-US" sz="1200">
                <a:solidFill>
                  <a:schemeClr val="accent6"/>
                </a:solidFill>
                <a:latin typeface="Verdana" panose="020B0604030504040204" charset="0"/>
                <a:cs typeface="Verdana" panose="020B0604030504040204" charset="0"/>
              </a:rPr>
              <a:t>Amortized Inference</a:t>
            </a:r>
            <a:r>
              <a:rPr lang="zh-CN" altLang="en-US" sz="1200">
                <a:latin typeface="Verdana" panose="020B0604030504040204" charset="0"/>
                <a:cs typeface="Verdana" panose="020B0604030504040204" charset="0"/>
              </a:rPr>
              <a:t> overcomes this by "learning" these parameters </a:t>
            </a:r>
            <a:r>
              <a:rPr lang="zh-CN" altLang="en-US" sz="1200">
                <a:solidFill>
                  <a:schemeClr val="accent6"/>
                </a:solidFill>
                <a:latin typeface="Verdana" panose="020B0604030504040204" charset="0"/>
                <a:cs typeface="Verdana" panose="020B0604030504040204" charset="0"/>
              </a:rPr>
              <a:t>through a neural network (inference network)</a:t>
            </a:r>
            <a:r>
              <a:rPr lang="zh-CN" altLang="en-US" sz="1200">
                <a:latin typeface="Verdana" panose="020B0604030504040204" charset="0"/>
                <a:cs typeface="Verdana" panose="020B0604030504040204" charset="0"/>
              </a:rPr>
              <a:t>, avoiding repetitive optimization for each sample.</a:t>
            </a:r>
            <a:endParaRPr lang="zh-CN" altLang="en-US" sz="1200">
              <a:latin typeface="Verdana" panose="020B0604030504040204" charset="0"/>
              <a:cs typeface="Verdana" panose="020B0604030504040204" charset="0"/>
            </a:endParaRPr>
          </a:p>
        </p:txBody>
      </p:sp>
      <p:sp>
        <p:nvSpPr>
          <p:cNvPr id="6" name="文本框 5"/>
          <p:cNvSpPr txBox="1"/>
          <p:nvPr/>
        </p:nvSpPr>
        <p:spPr>
          <a:xfrm>
            <a:off x="680085" y="2098040"/>
            <a:ext cx="6096000" cy="275590"/>
          </a:xfrm>
          <a:prstGeom prst="rect">
            <a:avLst/>
          </a:prstGeom>
          <a:noFill/>
        </p:spPr>
        <p:txBody>
          <a:bodyPr wrap="square" rtlCol="0" anchor="t">
            <a:spAutoFit/>
          </a:bodyPr>
          <a:p>
            <a:r>
              <a:rPr lang="en-US" altLang="zh-CN" sz="1200" b="1">
                <a:latin typeface="Verdana" panose="020B0604030504040204" charset="0"/>
                <a:cs typeface="Verdana" panose="020B0604030504040204" charset="0"/>
                <a:sym typeface="+mn-ea"/>
              </a:rPr>
              <a:t>· R</a:t>
            </a:r>
            <a:r>
              <a:rPr lang="zh-CN" altLang="en-US" sz="1200" b="1">
                <a:latin typeface="Verdana" panose="020B0604030504040204" charset="0"/>
                <a:cs typeface="Verdana" panose="020B0604030504040204" charset="0"/>
                <a:sym typeface="+mn-ea"/>
              </a:rPr>
              <a:t>eparameterization trick</a:t>
            </a:r>
            <a:r>
              <a:rPr lang="en-US" altLang="zh-CN" sz="1200" b="1">
                <a:latin typeface="Verdana" panose="020B0604030504040204" charset="0"/>
                <a:cs typeface="Verdana" panose="020B0604030504040204" charset="0"/>
                <a:sym typeface="+mn-ea"/>
              </a:rPr>
              <a:t> and </a:t>
            </a:r>
            <a:r>
              <a:rPr lang="en-US" altLang="zh-CN" sz="1200" b="1">
                <a:latin typeface="Verdana" panose="020B0604030504040204" charset="0"/>
                <a:cs typeface="Verdana" panose="020B0604030504040204" charset="0"/>
                <a:sym typeface="+mn-ea"/>
              </a:rPr>
              <a:t>optimization</a:t>
            </a:r>
            <a:endParaRPr lang="en-US" altLang="zh-CN" sz="1200" b="1">
              <a:latin typeface="Verdana" panose="020B0604030504040204" charset="0"/>
              <a:cs typeface="Verdana" panose="020B0604030504040204" charset="0"/>
              <a:sym typeface="+mn-ea"/>
            </a:endParaRPr>
          </a:p>
        </p:txBody>
      </p:sp>
      <p:sp>
        <p:nvSpPr>
          <p:cNvPr id="7" name="文本框 6"/>
          <p:cNvSpPr txBox="1"/>
          <p:nvPr/>
        </p:nvSpPr>
        <p:spPr>
          <a:xfrm>
            <a:off x="779145" y="2373630"/>
            <a:ext cx="10090150" cy="916940"/>
          </a:xfrm>
          <a:prstGeom prst="rect">
            <a:avLst/>
          </a:prstGeom>
          <a:noFill/>
        </p:spPr>
        <p:txBody>
          <a:bodyPr wrap="square" rtlCol="0" anchor="t">
            <a:noAutofit/>
          </a:bodyPr>
          <a:p>
            <a:r>
              <a:rPr lang="en-US" altLang="zh-CN" sz="1200">
                <a:latin typeface="Verdana" panose="020B0604030504040204" charset="0"/>
                <a:cs typeface="Verdana" panose="020B0604030504040204" charset="0"/>
              </a:rPr>
              <a:t>Helping us to </a:t>
            </a:r>
            <a:r>
              <a:rPr lang="zh-CN" altLang="en-US" sz="1200">
                <a:latin typeface="Verdana" panose="020B0604030504040204" charset="0"/>
                <a:cs typeface="Verdana" panose="020B0604030504040204" charset="0"/>
              </a:rPr>
              <a:t>learn a full posterior distributionfor </a:t>
            </a:r>
            <a:r>
              <a:rPr lang="en-US" altLang="zh-CN" sz="1200" b="1" i="1">
                <a:latin typeface="Verdana" panose="020B0604030504040204" charset="0"/>
                <a:cs typeface="Verdana" panose="020B0604030504040204" charset="0"/>
              </a:rPr>
              <a:t>θ</a:t>
            </a:r>
            <a:r>
              <a:rPr lang="en-US" altLang="zh-CN" sz="1200" b="1" i="1" baseline="-25000">
                <a:solidFill>
                  <a:schemeClr val="tx1"/>
                </a:solidFill>
                <a:uFillTx/>
                <a:latin typeface="Verdana" panose="020B0604030504040204" charset="0"/>
                <a:cs typeface="Verdana" panose="020B0604030504040204" charset="0"/>
              </a:rPr>
              <a:t>t</a:t>
            </a:r>
            <a:r>
              <a:rPr lang="zh-CN" altLang="en-US" sz="1200">
                <a:latin typeface="Verdana" panose="020B0604030504040204" charset="0"/>
                <a:cs typeface="Verdana" panose="020B0604030504040204" charset="0"/>
              </a:rPr>
              <a:t> (Kingma and Welling, 2014). We learn point estimates of </a:t>
            </a:r>
            <a:r>
              <a:rPr lang="en-US" altLang="zh-CN" sz="1200" b="1" i="1">
                <a:latin typeface="Verdana" panose="020B0604030504040204" charset="0"/>
                <a:cs typeface="Verdana" panose="020B0604030504040204" charset="0"/>
                <a:sym typeface="+mn-ea"/>
              </a:rPr>
              <a:t>μ</a:t>
            </a:r>
            <a:r>
              <a:rPr lang="zh-CN" altLang="en-US" sz="1200" b="1" baseline="-25000">
                <a:uFillTx/>
                <a:latin typeface="Verdana" panose="020B0604030504040204" charset="0"/>
                <a:cs typeface="Verdana" panose="020B0604030504040204" charset="0"/>
                <a:sym typeface="+mn-ea"/>
              </a:rPr>
              <a:t>𝑗</a:t>
            </a:r>
            <a:r>
              <a:rPr lang="zh-CN" altLang="en-US" sz="1200">
                <a:latin typeface="Verdana" panose="020B0604030504040204" charset="0"/>
                <a:cs typeface="Verdana" panose="020B0604030504040204" charset="0"/>
              </a:rPr>
              <a:t> and</a:t>
            </a:r>
            <a:endParaRPr lang="zh-CN" altLang="en-US" sz="1200">
              <a:latin typeface="Verdana" panose="020B0604030504040204" charset="0"/>
              <a:cs typeface="Verdana" panose="020B0604030504040204" charset="0"/>
            </a:endParaRPr>
          </a:p>
          <a:p>
            <a:r>
              <a:rPr lang="en-US" altLang="zh-CN" sz="1200" b="1" i="1">
                <a:latin typeface="Verdana" panose="020B0604030504040204" charset="0"/>
                <a:cs typeface="Verdana" panose="020B0604030504040204" charset="0"/>
                <a:sym typeface="+mn-ea"/>
              </a:rPr>
              <a:t>D</a:t>
            </a:r>
            <a:r>
              <a:rPr lang="zh-CN" altLang="en-US" sz="1200" b="1" baseline="-25000">
                <a:uFillTx/>
                <a:latin typeface="Verdana" panose="020B0604030504040204" charset="0"/>
                <a:cs typeface="Verdana" panose="020B0604030504040204" charset="0"/>
                <a:sym typeface="+mn-ea"/>
              </a:rPr>
              <a:t>𝑗</a:t>
            </a:r>
            <a:r>
              <a:rPr lang="zh-CN" altLang="en-US" sz="1200">
                <a:latin typeface="Verdana" panose="020B0604030504040204" charset="0"/>
                <a:cs typeface="Verdana" panose="020B0604030504040204" charset="0"/>
              </a:rPr>
              <a:t> using trainable free parameters. We update estimates for </a:t>
            </a:r>
            <a:r>
              <a:rPr lang="en-US" altLang="zh-CN" sz="1200" b="1" i="1">
                <a:latin typeface="Verdana" panose="020B0604030504040204" charset="0"/>
                <a:cs typeface="Verdana" panose="020B0604030504040204" charset="0"/>
              </a:rPr>
              <a:t>μ</a:t>
            </a:r>
            <a:r>
              <a:rPr lang="zh-CN" altLang="en-US" sz="1200" b="1" baseline="-25000">
                <a:solidFill>
                  <a:schemeClr val="tx1"/>
                </a:solidFill>
                <a:uFillTx/>
                <a:latin typeface="Verdana" panose="020B0604030504040204" charset="0"/>
                <a:cs typeface="Verdana" panose="020B0604030504040204" charset="0"/>
              </a:rPr>
              <a:t>𝑗</a:t>
            </a:r>
            <a:r>
              <a:rPr lang="zh-CN" altLang="en-US" sz="1200" b="1" i="1">
                <a:latin typeface="Verdana" panose="020B0604030504040204" charset="0"/>
                <a:cs typeface="Verdana" panose="020B0604030504040204" charset="0"/>
              </a:rPr>
              <a:t>, </a:t>
            </a:r>
            <a:r>
              <a:rPr lang="en-US" altLang="zh-CN" sz="1200" b="1" i="1">
                <a:latin typeface="Verdana" panose="020B0604030504040204" charset="0"/>
                <a:cs typeface="Verdana" panose="020B0604030504040204" charset="0"/>
              </a:rPr>
              <a:t>D</a:t>
            </a:r>
            <a:r>
              <a:rPr lang="zh-CN" altLang="en-US" sz="1200" b="1" baseline="-25000">
                <a:solidFill>
                  <a:schemeClr val="tx1"/>
                </a:solidFill>
                <a:uFillTx/>
                <a:latin typeface="Verdana" panose="020B0604030504040204" charset="0"/>
                <a:cs typeface="Verdana" panose="020B0604030504040204" charset="0"/>
              </a:rPr>
              <a:t>𝑗</a:t>
            </a:r>
            <a:r>
              <a:rPr lang="zh-CN" altLang="en-US" sz="1200">
                <a:latin typeface="Verdana" panose="020B0604030504040204" charset="0"/>
                <a:cs typeface="Verdana" panose="020B0604030504040204" charset="0"/>
              </a:rPr>
              <a:t>, and</a:t>
            </a:r>
            <a:r>
              <a:rPr lang="en-US" altLang="zh-CN" sz="1200">
                <a:latin typeface="Verdana" panose="020B0604030504040204" charset="0"/>
                <a:cs typeface="Verdana" panose="020B0604030504040204" charset="0"/>
              </a:rPr>
              <a:t> </a:t>
            </a:r>
            <a:r>
              <a:rPr lang="zh-CN" altLang="en-US" sz="1200">
                <a:latin typeface="Verdana" panose="020B0604030504040204" charset="0"/>
                <a:cs typeface="Verdana" panose="020B0604030504040204" charset="0"/>
              </a:rPr>
              <a:t>the posterior distribution parameters of </a:t>
            </a:r>
            <a:r>
              <a:rPr lang="en-US" altLang="zh-CN" sz="1200" b="1" i="1">
                <a:latin typeface="Verdana" panose="020B0604030504040204" charset="0"/>
                <a:cs typeface="Verdana" panose="020B0604030504040204" charset="0"/>
                <a:sym typeface="+mn-ea"/>
              </a:rPr>
              <a:t>θ</a:t>
            </a:r>
            <a:r>
              <a:rPr lang="en-US" altLang="zh-CN" sz="1200" b="1" i="1" baseline="-25000">
                <a:uFillTx/>
                <a:latin typeface="Verdana" panose="020B0604030504040204" charset="0"/>
                <a:cs typeface="Verdana" panose="020B0604030504040204" charset="0"/>
                <a:sym typeface="+mn-ea"/>
              </a:rPr>
              <a:t>t</a:t>
            </a:r>
            <a:r>
              <a:rPr lang="zh-CN" altLang="en-US" sz="1200">
                <a:latin typeface="Verdana" panose="020B0604030504040204" charset="0"/>
                <a:cs typeface="Verdana" panose="020B0604030504040204" charset="0"/>
              </a:rPr>
              <a:t>, to minimise the </a:t>
            </a:r>
            <a:r>
              <a:rPr lang="zh-CN" altLang="en-US" sz="1200">
                <a:solidFill>
                  <a:schemeClr val="accent6"/>
                </a:solidFill>
                <a:latin typeface="Verdana" panose="020B0604030504040204" charset="0"/>
                <a:cs typeface="Verdana" panose="020B0604030504040204" charset="0"/>
              </a:rPr>
              <a:t>variational</a:t>
            </a:r>
            <a:r>
              <a:rPr lang="en-US" altLang="zh-CN" sz="1200">
                <a:solidFill>
                  <a:schemeClr val="accent6"/>
                </a:solidFill>
                <a:latin typeface="Verdana" panose="020B0604030504040204" charset="0"/>
                <a:cs typeface="Verdana" panose="020B0604030504040204" charset="0"/>
              </a:rPr>
              <a:t> </a:t>
            </a:r>
            <a:r>
              <a:rPr lang="zh-CN" altLang="en-US" sz="1200">
                <a:solidFill>
                  <a:schemeClr val="accent6"/>
                </a:solidFill>
                <a:latin typeface="Verdana" panose="020B0604030504040204" charset="0"/>
                <a:cs typeface="Verdana" panose="020B0604030504040204" charset="0"/>
              </a:rPr>
              <a:t>free energy</a:t>
            </a:r>
            <a:r>
              <a:rPr lang="en-US" altLang="zh-CN" sz="1200">
                <a:latin typeface="Verdana" panose="020B0604030504040204" charset="0"/>
                <a:cs typeface="Verdana" panose="020B0604030504040204" charset="0"/>
              </a:rPr>
              <a:t> (</a:t>
            </a:r>
            <a:r>
              <a:rPr lang="en-US" altLang="zh-CN" sz="1200">
                <a:solidFill>
                  <a:srgbClr val="FF0000"/>
                </a:solidFill>
                <a:latin typeface="Verdana" panose="020B0604030504040204" charset="0"/>
                <a:cs typeface="Verdana" panose="020B0604030504040204" charset="0"/>
              </a:rPr>
              <a:t>Kullback-Leibler divergence between the variational and true posterior</a:t>
            </a:r>
            <a:r>
              <a:rPr lang="en-US" altLang="zh-CN" sz="1200">
                <a:latin typeface="Verdana" panose="020B0604030504040204" charset="0"/>
                <a:cs typeface="Verdana" panose="020B0604030504040204" charset="0"/>
              </a:rPr>
              <a:t>, or equivalently, maximising the evidence lower bound)</a:t>
            </a:r>
            <a:r>
              <a:rPr lang="zh-CN" altLang="en-US" sz="1200">
                <a:latin typeface="Verdana" panose="020B0604030504040204" charset="0"/>
                <a:cs typeface="Verdana" panose="020B0604030504040204" charset="0"/>
              </a:rPr>
              <a:t> using stochastic gradient descent</a:t>
            </a:r>
            <a:r>
              <a:rPr lang="en-US" altLang="zh-CN" sz="1200">
                <a:latin typeface="Verdana" panose="020B0604030504040204" charset="0"/>
                <a:cs typeface="Verdana" panose="020B0604030504040204" charset="0"/>
              </a:rPr>
              <a:t> (backward propagation</a:t>
            </a:r>
            <a:r>
              <a:rPr lang="en-US" altLang="zh-CN" sz="1200">
                <a:latin typeface="Verdana" panose="020B0604030504040204" charset="0"/>
                <a:cs typeface="Verdana" panose="020B0604030504040204" charset="0"/>
              </a:rPr>
              <a:t>)</a:t>
            </a:r>
            <a:r>
              <a:rPr lang="zh-CN" altLang="en-US" sz="1200">
                <a:latin typeface="Verdana" panose="020B0604030504040204" charset="0"/>
                <a:cs typeface="Verdana" panose="020B0604030504040204" charset="0"/>
              </a:rPr>
              <a:t>.</a:t>
            </a:r>
            <a:endParaRPr lang="zh-CN" altLang="en-US" sz="1200">
              <a:latin typeface="Verdana" panose="020B0604030504040204" charset="0"/>
              <a:cs typeface="Verdana" panose="020B0604030504040204" charset="0"/>
            </a:endParaRPr>
          </a:p>
        </p:txBody>
      </p:sp>
      <p:pic>
        <p:nvPicPr>
          <p:cNvPr id="8" name="图片 7"/>
          <p:cNvPicPr>
            <a:picLocks noChangeAspect="1"/>
          </p:cNvPicPr>
          <p:nvPr/>
        </p:nvPicPr>
        <p:blipFill>
          <a:blip r:embed="rId3"/>
          <a:stretch>
            <a:fillRect/>
          </a:stretch>
        </p:blipFill>
        <p:spPr>
          <a:xfrm>
            <a:off x="821690" y="3744595"/>
            <a:ext cx="5892800" cy="2349500"/>
          </a:xfrm>
          <a:prstGeom prst="rect">
            <a:avLst/>
          </a:prstGeom>
        </p:spPr>
      </p:pic>
      <p:sp>
        <p:nvSpPr>
          <p:cNvPr id="9" name="文本框 8"/>
          <p:cNvSpPr txBox="1"/>
          <p:nvPr/>
        </p:nvSpPr>
        <p:spPr>
          <a:xfrm>
            <a:off x="720090" y="3487420"/>
            <a:ext cx="6096000" cy="275590"/>
          </a:xfrm>
          <a:prstGeom prst="rect">
            <a:avLst/>
          </a:prstGeom>
          <a:noFill/>
        </p:spPr>
        <p:txBody>
          <a:bodyPr wrap="square" rtlCol="0" anchor="t">
            <a:spAutoFit/>
          </a:bodyPr>
          <a:p>
            <a:r>
              <a:rPr lang="en-US" altLang="zh-CN" sz="1200" b="1">
                <a:latin typeface="Verdana" panose="020B0604030504040204" charset="0"/>
                <a:cs typeface="Verdana" panose="020B0604030504040204" charset="0"/>
                <a:sym typeface="+mn-ea"/>
              </a:rPr>
              <a:t>· </a:t>
            </a:r>
            <a:r>
              <a:rPr lang="en-US" altLang="zh-CN" sz="1200" b="1">
                <a:solidFill>
                  <a:schemeClr val="accent6"/>
                </a:solidFill>
                <a:latin typeface="Verdana" panose="020B0604030504040204" charset="0"/>
                <a:cs typeface="Verdana" panose="020B0604030504040204" charset="0"/>
                <a:sym typeface="+mn-ea"/>
              </a:rPr>
              <a:t>R</a:t>
            </a:r>
            <a:r>
              <a:rPr lang="zh-CN" altLang="en-US" sz="1200" b="1">
                <a:solidFill>
                  <a:schemeClr val="accent6"/>
                </a:solidFill>
                <a:latin typeface="Verdana" panose="020B0604030504040204" charset="0"/>
                <a:cs typeface="Verdana" panose="020B0604030504040204" charset="0"/>
                <a:sym typeface="+mn-ea"/>
              </a:rPr>
              <a:t>eparameterization trick</a:t>
            </a:r>
            <a:endParaRPr lang="zh-CN" altLang="en-US" sz="1200" b="1">
              <a:solidFill>
                <a:schemeClr val="accent6"/>
              </a:solidFill>
              <a:latin typeface="Verdana" panose="020B0604030504040204" charset="0"/>
              <a:cs typeface="Verdana" panose="020B0604030504040204" charset="0"/>
              <a:sym typeface="+mn-ea"/>
            </a:endParaRPr>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commondata" val="eyJoZGlkIjoiZTkxYWMwODgwOWE1NjQ3NmQyNTQzNTI0OGU1NzA3OTE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11759</Words>
  <Application>WPS 演示</Application>
  <PresentationFormat>宽屏</PresentationFormat>
  <Paragraphs>174</Paragraphs>
  <Slides>25</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Wingdings</vt:lpstr>
      <vt:lpstr>Verdana</vt:lpstr>
      <vt:lpstr>微软雅黑</vt:lpstr>
      <vt:lpstr>Arial Unicode MS</vt:lpstr>
      <vt:lpstr>Calibri</vt:lpstr>
      <vt:lpstr>BatangChe</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白瑾轩</cp:lastModifiedBy>
  <cp:revision>157</cp:revision>
  <dcterms:created xsi:type="dcterms:W3CDTF">2019-06-19T02:08:00Z</dcterms:created>
  <dcterms:modified xsi:type="dcterms:W3CDTF">2024-01-12T13:20:41Z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2714BC2042754196817988410A36725A</vt:lpwstr>
  </property>
</Properties>
</file>